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4.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700" r:id="rId5"/>
    <p:sldMasterId id="2147483712" r:id="rId6"/>
    <p:sldMasterId id="2147483724" r:id="rId7"/>
    <p:sldMasterId id="2147483736" r:id="rId8"/>
    <p:sldMasterId id="2147483749" r:id="rId9"/>
    <p:sldMasterId id="2147483761" r:id="rId10"/>
    <p:sldMasterId id="2147483773" r:id="rId11"/>
    <p:sldMasterId id="2147483785" r:id="rId12"/>
  </p:sldMasterIdLst>
  <p:notesMasterIdLst>
    <p:notesMasterId r:id="rId93"/>
  </p:notesMasterIdLst>
  <p:sldIdLst>
    <p:sldId id="256" r:id="rId13"/>
    <p:sldId id="352" r:id="rId14"/>
    <p:sldId id="365" r:id="rId15"/>
    <p:sldId id="366" r:id="rId16"/>
    <p:sldId id="356" r:id="rId17"/>
    <p:sldId id="358" r:id="rId18"/>
    <p:sldId id="264" r:id="rId19"/>
    <p:sldId id="265" r:id="rId20"/>
    <p:sldId id="266" r:id="rId21"/>
    <p:sldId id="267" r:id="rId22"/>
    <p:sldId id="268" r:id="rId23"/>
    <p:sldId id="269" r:id="rId24"/>
    <p:sldId id="270" r:id="rId25"/>
    <p:sldId id="271" r:id="rId26"/>
    <p:sldId id="272" r:id="rId27"/>
    <p:sldId id="355" r:id="rId28"/>
    <p:sldId id="273" r:id="rId29"/>
    <p:sldId id="274" r:id="rId30"/>
    <p:sldId id="275" r:id="rId31"/>
    <p:sldId id="276" r:id="rId32"/>
    <p:sldId id="277" r:id="rId33"/>
    <p:sldId id="278" r:id="rId34"/>
    <p:sldId id="279" r:id="rId35"/>
    <p:sldId id="280" r:id="rId36"/>
    <p:sldId id="281" r:id="rId37"/>
    <p:sldId id="283" r:id="rId38"/>
    <p:sldId id="361" r:id="rId39"/>
    <p:sldId id="284" r:id="rId40"/>
    <p:sldId id="285" r:id="rId41"/>
    <p:sldId id="286" r:id="rId42"/>
    <p:sldId id="290" r:id="rId43"/>
    <p:sldId id="291" r:id="rId44"/>
    <p:sldId id="292" r:id="rId45"/>
    <p:sldId id="293" r:id="rId46"/>
    <p:sldId id="294" r:id="rId47"/>
    <p:sldId id="295" r:id="rId48"/>
    <p:sldId id="302" r:id="rId49"/>
    <p:sldId id="304" r:id="rId50"/>
    <p:sldId id="306" r:id="rId51"/>
    <p:sldId id="310" r:id="rId52"/>
    <p:sldId id="311" r:id="rId53"/>
    <p:sldId id="312" r:id="rId54"/>
    <p:sldId id="313" r:id="rId55"/>
    <p:sldId id="314" r:id="rId56"/>
    <p:sldId id="315" r:id="rId57"/>
    <p:sldId id="316" r:id="rId58"/>
    <p:sldId id="317" r:id="rId59"/>
    <p:sldId id="318" r:id="rId60"/>
    <p:sldId id="319" r:id="rId61"/>
    <p:sldId id="500" r:id="rId62"/>
    <p:sldId id="320" r:id="rId63"/>
    <p:sldId id="321" r:id="rId64"/>
    <p:sldId id="322" r:id="rId65"/>
    <p:sldId id="323" r:id="rId66"/>
    <p:sldId id="324" r:id="rId67"/>
    <p:sldId id="325" r:id="rId68"/>
    <p:sldId id="326" r:id="rId69"/>
    <p:sldId id="327" r:id="rId70"/>
    <p:sldId id="330" r:id="rId71"/>
    <p:sldId id="331" r:id="rId72"/>
    <p:sldId id="332" r:id="rId73"/>
    <p:sldId id="333" r:id="rId74"/>
    <p:sldId id="336" r:id="rId75"/>
    <p:sldId id="337" r:id="rId76"/>
    <p:sldId id="338" r:id="rId77"/>
    <p:sldId id="339" r:id="rId78"/>
    <p:sldId id="360" r:id="rId79"/>
    <p:sldId id="364" r:id="rId80"/>
    <p:sldId id="345" r:id="rId81"/>
    <p:sldId id="498" r:id="rId82"/>
    <p:sldId id="362" r:id="rId83"/>
    <p:sldId id="341" r:id="rId84"/>
    <p:sldId id="363" r:id="rId85"/>
    <p:sldId id="343" r:id="rId86"/>
    <p:sldId id="344" r:id="rId87"/>
    <p:sldId id="346" r:id="rId88"/>
    <p:sldId id="348" r:id="rId89"/>
    <p:sldId id="349" r:id="rId90"/>
    <p:sldId id="350" r:id="rId91"/>
    <p:sldId id="351"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435CF990-4D49-4948-BE17-1485E6E68A4A}">
          <p14:sldIdLst>
            <p14:sldId id="256"/>
            <p14:sldId id="352"/>
            <p14:sldId id="365"/>
            <p14:sldId id="366"/>
            <p14:sldId id="356"/>
            <p14:sldId id="358"/>
            <p14:sldId id="264"/>
            <p14:sldId id="265"/>
            <p14:sldId id="266"/>
            <p14:sldId id="267"/>
            <p14:sldId id="268"/>
            <p14:sldId id="269"/>
            <p14:sldId id="270"/>
            <p14:sldId id="271"/>
            <p14:sldId id="272"/>
            <p14:sldId id="355"/>
            <p14:sldId id="273"/>
          </p14:sldIdLst>
        </p14:section>
        <p14:section name="Chapters" id="{EC87BE94-A3BA-D94C-8D89-40E9F8FEBFB5}">
          <p14:sldIdLst>
            <p14:sldId id="274"/>
            <p14:sldId id="275"/>
            <p14:sldId id="276"/>
            <p14:sldId id="277"/>
            <p14:sldId id="278"/>
            <p14:sldId id="279"/>
            <p14:sldId id="280"/>
            <p14:sldId id="281"/>
            <p14:sldId id="283"/>
            <p14:sldId id="361"/>
            <p14:sldId id="284"/>
            <p14:sldId id="285"/>
            <p14:sldId id="286"/>
            <p14:sldId id="290"/>
            <p14:sldId id="291"/>
            <p14:sldId id="292"/>
            <p14:sldId id="293"/>
            <p14:sldId id="294"/>
            <p14:sldId id="295"/>
            <p14:sldId id="302"/>
            <p14:sldId id="304"/>
            <p14:sldId id="306"/>
            <p14:sldId id="310"/>
            <p14:sldId id="311"/>
            <p14:sldId id="312"/>
            <p14:sldId id="313"/>
            <p14:sldId id="314"/>
            <p14:sldId id="315"/>
            <p14:sldId id="316"/>
            <p14:sldId id="317"/>
            <p14:sldId id="318"/>
            <p14:sldId id="319"/>
            <p14:sldId id="500"/>
            <p14:sldId id="320"/>
            <p14:sldId id="321"/>
            <p14:sldId id="322"/>
            <p14:sldId id="323"/>
            <p14:sldId id="324"/>
            <p14:sldId id="325"/>
            <p14:sldId id="326"/>
            <p14:sldId id="327"/>
            <p14:sldId id="330"/>
            <p14:sldId id="331"/>
            <p14:sldId id="332"/>
            <p14:sldId id="333"/>
            <p14:sldId id="336"/>
            <p14:sldId id="337"/>
            <p14:sldId id="338"/>
          </p14:sldIdLst>
        </p14:section>
        <p14:section name="Conclusion" id="{86F1A081-7F87-D149-A96E-2034F84FF813}">
          <p14:sldIdLst>
            <p14:sldId id="339"/>
            <p14:sldId id="360"/>
            <p14:sldId id="364"/>
            <p14:sldId id="345"/>
            <p14:sldId id="498"/>
            <p14:sldId id="362"/>
            <p14:sldId id="341"/>
            <p14:sldId id="363"/>
            <p14:sldId id="343"/>
            <p14:sldId id="344"/>
            <p14:sldId id="346"/>
            <p14:sldId id="348"/>
            <p14:sldId id="349"/>
            <p14:sldId id="350"/>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FEF4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846" autoAdjust="0"/>
    <p:restoredTop sz="95214" autoAdjust="0"/>
  </p:normalViewPr>
  <p:slideViewPr>
    <p:cSldViewPr snapToGrid="0" snapToObjects="1">
      <p:cViewPr varScale="1">
        <p:scale>
          <a:sx n="72" d="100"/>
          <a:sy n="72" d="100"/>
        </p:scale>
        <p:origin x="216" y="1848"/>
      </p:cViewPr>
      <p:guideLst>
        <p:guide orient="horz" pos="2160"/>
        <p:guide pos="2880"/>
      </p:guideLst>
    </p:cSldViewPr>
  </p:slideViewPr>
  <p:outlineViewPr>
    <p:cViewPr>
      <p:scale>
        <a:sx n="33" d="100"/>
        <a:sy n="33" d="100"/>
      </p:scale>
      <p:origin x="0" y="6240"/>
    </p:cViewPr>
    <p:sldLst>
      <p:sld r:id="rId1" collapse="1"/>
    </p:sldLst>
  </p:outlineViewPr>
  <p:notesTextViewPr>
    <p:cViewPr>
      <p:scale>
        <a:sx n="100" d="100"/>
        <a:sy n="100" d="100"/>
      </p:scale>
      <p:origin x="0" y="0"/>
    </p:cViewPr>
  </p:notesTextViewPr>
  <p:sorterViewPr>
    <p:cViewPr>
      <p:scale>
        <a:sx n="50" d="100"/>
        <a:sy n="50" d="100"/>
      </p:scale>
      <p:origin x="0" y="2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And here is CAPTIVITY</a:t>
            </a:r>
            <a:r>
              <a:rPr lang="fr-FR" b="0">
                <a:latin typeface="Arial"/>
                <a:ea typeface="ＭＳ Ｐゴシック" charset="0"/>
                <a:cs typeface="Arial"/>
              </a:rPr>
              <a:t>'</a:t>
            </a:r>
            <a:r>
              <a:rPr lang="en-US" b="0">
                <a:latin typeface="Arial"/>
                <a:ea typeface="ＭＳ Ｐゴシック" charset="0"/>
                <a:cs typeface="Arial"/>
              </a:rPr>
              <a:t>s file folder from the Bible File sequence ready for the four items important to this period in the life of ancient Judah.</a:t>
            </a: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Babylon -- that enormous Oriental metropolis next to the Euphrates River -- is the site of JUDAH</a:t>
            </a:r>
            <a:r>
              <a:rPr lang="fr-FR" b="0">
                <a:latin typeface="Arial"/>
                <a:ea typeface="ＭＳ Ｐゴシック" charset="0"/>
                <a:cs typeface="Arial"/>
              </a:rPr>
              <a:t>'</a:t>
            </a:r>
            <a:r>
              <a:rPr lang="en-US" b="0">
                <a:latin typeface="Arial"/>
                <a:ea typeface="ＭＳ Ｐゴシック" charset="0"/>
                <a:cs typeface="Arial"/>
              </a:rPr>
              <a:t>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Remember, also, that Babylon -- located on your map many miles upstream from the Persian Gulf – was very near the heart of today</a:t>
            </a:r>
            <a:r>
              <a:rPr lang="fr-FR" b="0">
                <a:latin typeface="Arial"/>
                <a:ea typeface="ＭＳ Ｐゴシック" charset="0"/>
                <a:cs typeface="Arial"/>
              </a:rPr>
              <a:t>'</a:t>
            </a:r>
            <a:r>
              <a:rPr lang="en-US" b="0">
                <a:latin typeface="Arial"/>
                <a:ea typeface="ＭＳ Ｐゴシック" charset="0"/>
                <a:cs typeface="Arial"/>
              </a:rPr>
              <a:t>s troubled Persian Gulf region in the Middle East.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After the 70 years of Judah</a:t>
            </a:r>
            <a:r>
              <a:rPr lang="fr-FR" altLang="ja-JP" b="0">
                <a:latin typeface="Arial"/>
                <a:ea typeface="ＭＳ Ｐゴシック" charset="0"/>
                <a:cs typeface="Arial"/>
              </a:rPr>
              <a:t>'</a:t>
            </a:r>
            <a:r>
              <a:rPr lang="en-US" altLang="ja-JP" b="0">
                <a:latin typeface="Arial"/>
                <a:ea typeface="ＭＳ Ｐゴシック" charset="0"/>
                <a:cs typeface="Arial"/>
              </a:rPr>
              <a:t>s exile, the Babylonian rulers allowed the captives from the SOUTHERN KINGDOM OF JUDAH to return to Jerusalem, and to rebuild their city, its walls and their Temple. </a:t>
            </a:r>
          </a:p>
          <a:p>
            <a:r>
              <a:rPr lang="en-US" b="0">
                <a:latin typeface="Arial"/>
                <a:ea typeface="ＭＳ Ｐゴシック" charset="0"/>
                <a:cs typeface="Arial"/>
              </a:rPr>
              <a:t>//// 	And it was during this time of the Babylonian Exile that the people of JUDAH came to be called Jews -- from the tribal name of JUDAH. </a:t>
            </a:r>
          </a:p>
          <a:p>
            <a:r>
              <a:rPr lang="en-US" b="0">
                <a:latin typeface="Arial"/>
                <a:ea typeface="ＭＳ Ｐゴシック" charset="0"/>
                <a:cs typeface="Arial"/>
              </a:rPr>
              <a:t>////	The worldwide Jewish tradition of the synagogue was also born in Babylon during Judah</a:t>
            </a:r>
            <a:r>
              <a:rPr lang="fr-FR" altLang="ja-JP" b="0">
                <a:latin typeface="Arial"/>
                <a:ea typeface="ＭＳ Ｐゴシック" charset="0"/>
                <a:cs typeface="Arial"/>
              </a:rPr>
              <a:t>'</a:t>
            </a:r>
            <a:r>
              <a:rPr lang="en-US" altLang="ja-JP" b="0">
                <a:latin typeface="Arial"/>
                <a:ea typeface="ＭＳ Ｐゴシック" charset="0"/>
                <a:cs typeface="Arial"/>
              </a:rPr>
              <a:t>s Captivity or Exile.</a:t>
            </a:r>
          </a:p>
          <a:p>
            <a:r>
              <a:rPr lang="en-US" b="0">
                <a:latin typeface="Arial"/>
                <a:ea typeface="ＭＳ Ｐゴシック" charset="0"/>
                <a:cs typeface="Arial"/>
              </a:rPr>
              <a:t>////	The Return to The Land took place in 3 massive treks. These were difficult trips on foot from Babylon back to the Land.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r>
              <a:rPr lang="en-US" sz="1200" kern="1200">
                <a:solidFill>
                  <a:schemeClr val="tx1"/>
                </a:solidFill>
                <a:effectLst/>
                <a:latin typeface="Arial"/>
                <a:ea typeface="+mn-ea"/>
                <a:cs typeface="Arial"/>
              </a:rPr>
              <a:t>• Today we’ll first see why God restored the Jews—</a:t>
            </a:r>
          </a:p>
          <a:p>
            <a:r>
              <a:rPr lang="en-US" sz="1200" kern="1200">
                <a:solidFill>
                  <a:schemeClr val="tx1"/>
                </a:solidFill>
                <a:effectLst/>
                <a:latin typeface="Arial"/>
                <a:ea typeface="+mn-ea"/>
                <a:cs typeface="Arial"/>
              </a:rPr>
              <a:t>• and then we’ll see why he delivers us.</a:t>
            </a:r>
            <a:r>
              <a:rPr lang="en-SG">
                <a:effectLst/>
                <a:latin typeface="Arial"/>
                <a:cs typeface="Arial"/>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231208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When my family moved to Singapore in 1991</a:t>
            </a:r>
            <a:r>
              <a:rPr lang="en-US" baseline="0">
                <a:latin typeface="Arial"/>
                <a:cs typeface="Arial"/>
              </a:rPr>
              <a:t> for me to teach at Singapore Bible College, after securing our housing, our first item of business was to find a church.</a:t>
            </a:r>
          </a:p>
          <a:p>
            <a:r>
              <a:rPr lang="en-US" baseline="0">
                <a:latin typeface="Arial"/>
                <a:cs typeface="Arial"/>
              </a:rPr>
              <a:t>So I did what many people did back then—"let your fingers do the walking" was the slogan of the Yellow Pages.</a:t>
            </a:r>
          </a:p>
          <a:p>
            <a:r>
              <a:rPr lang="en-US" baseline="0">
                <a:latin typeface="Arial"/>
                <a:cs typeface="Arial"/>
              </a:rPr>
              <a:t>For those of us who have no idea what I'm talking about—and that is a lot of us since everyone in this church is younger than me—the Yellow Pages was the "go to" place before the internet.</a:t>
            </a:r>
          </a:p>
          <a:p>
            <a:r>
              <a:rPr lang="en-US" baseline="0">
                <a:latin typeface="Arial"/>
                <a:cs typeface="Arial"/>
              </a:rPr>
              <a:t>Every organization had their phone number there back in the late 20</a:t>
            </a:r>
            <a:r>
              <a:rPr lang="en-US" baseline="30000">
                <a:latin typeface="Arial"/>
                <a:cs typeface="Arial"/>
              </a:rPr>
              <a:t>th</a:t>
            </a:r>
            <a:r>
              <a:rPr lang="en-US" baseline="0">
                <a:latin typeface="Arial"/>
                <a:cs typeface="Arial"/>
              </a:rPr>
              <a:t> century.</a:t>
            </a:r>
          </a:p>
          <a:p>
            <a:r>
              <a:rPr lang="en-US" baseline="0">
                <a:latin typeface="Arial"/>
                <a:cs typeface="Arial"/>
              </a:rPr>
              <a:t>• So I looked under "Churches." But I found no entries!</a:t>
            </a:r>
          </a:p>
          <a:p>
            <a:r>
              <a:rPr lang="en-US" baseline="0">
                <a:latin typeface="Arial"/>
                <a:cs typeface="Arial"/>
              </a:rPr>
              <a:t>"Really?" I thought. "Surely the churches are in here. There are hundreds of churches in Singapore!"</a:t>
            </a:r>
          </a:p>
          <a:p>
            <a:r>
              <a:rPr lang="en-US" baseline="0">
                <a:latin typeface="Arial"/>
                <a:cs typeface="Arial"/>
              </a:rPr>
              <a:t>So I looked up "Christian," but there was no entry there either. Then I tried "Baptist"—no go. </a:t>
            </a:r>
          </a:p>
          <a:p>
            <a:r>
              <a:rPr lang="en-US" baseline="0">
                <a:latin typeface="Arial"/>
                <a:cs typeface="Arial"/>
              </a:rPr>
              <a:t>You are laughing, but where would you look?!</a:t>
            </a:r>
          </a:p>
          <a:p>
            <a:r>
              <a:rPr lang="en-US" baseline="0">
                <a:latin typeface="Arial"/>
                <a:cs typeface="Arial"/>
              </a:rPr>
              <a:t>Finally, somehow, I found them under "P" alphabetically. Sure enough, the churches were all listed there in the "P" section, under "Places</a:t>
            </a:r>
            <a:r>
              <a:rPr lang="mr-IN" baseline="0">
                <a:latin typeface="Arial"/>
                <a:cs typeface="Arial"/>
              </a:rPr>
              <a:t>…</a:t>
            </a:r>
            <a:r>
              <a:rPr lang="en-US" baseline="0">
                <a:latin typeface="Arial"/>
                <a:cs typeface="Arial"/>
              </a:rPr>
              <a:t>of Worship"!</a:t>
            </a:r>
          </a:p>
          <a:p>
            <a:r>
              <a:rPr lang="en-US" baseline="0">
                <a:latin typeface="Arial"/>
                <a:cs typeface="Arial"/>
              </a:rPr>
              <a:t>At that spot were listed, by religion, the Buddhist, Hindu, Muslim and Christian places of worship.</a:t>
            </a:r>
          </a:p>
          <a:p>
            <a:r>
              <a:rPr lang="en-US" baseline="0">
                <a:latin typeface="Arial"/>
                <a:cs typeface="Arial"/>
              </a:rPr>
              <a:t>I guess what hit me most as I saw this was that these were all deemed places of </a:t>
            </a:r>
            <a:r>
              <a:rPr lang="en-US" i="1" baseline="0">
                <a:latin typeface="Arial"/>
                <a:cs typeface="Arial"/>
              </a:rPr>
              <a:t>worship</a:t>
            </a:r>
            <a:r>
              <a:rPr lang="en-US" baseline="0">
                <a:latin typeface="Arial"/>
                <a:cs typeface="Arial"/>
              </a:rPr>
              <a:t>—not places of </a:t>
            </a:r>
            <a:r>
              <a:rPr lang="en-US" i="1" baseline="0">
                <a:latin typeface="Arial"/>
                <a:cs typeface="Arial"/>
              </a:rPr>
              <a:t>teaching</a:t>
            </a:r>
            <a:r>
              <a:rPr lang="en-US" baseline="0">
                <a:latin typeface="Arial"/>
                <a:cs typeface="Arial"/>
              </a:rPr>
              <a:t>, not places of </a:t>
            </a:r>
            <a:r>
              <a:rPr lang="en-US" i="1" baseline="0">
                <a:latin typeface="Arial"/>
                <a:cs typeface="Arial"/>
              </a:rPr>
              <a:t>ministry</a:t>
            </a:r>
            <a:r>
              <a:rPr lang="en-US" baseline="0">
                <a:latin typeface="Arial"/>
                <a:cs typeface="Arial"/>
              </a:rPr>
              <a:t>, not places of </a:t>
            </a:r>
            <a:r>
              <a:rPr lang="en-US" i="1" baseline="0">
                <a:latin typeface="Arial"/>
                <a:cs typeface="Arial"/>
              </a:rPr>
              <a:t>gathering</a:t>
            </a:r>
            <a:r>
              <a:rPr lang="en-US" i="0" baseline="0">
                <a:latin typeface="Arial"/>
                <a:cs typeface="Arial"/>
              </a:rPr>
              <a:t>, not places </a:t>
            </a:r>
            <a:r>
              <a:rPr lang="en-US" i="1" baseline="0">
                <a:latin typeface="Arial"/>
                <a:cs typeface="Arial"/>
              </a:rPr>
              <a:t>evangelizing</a:t>
            </a:r>
            <a:r>
              <a:rPr lang="en-US" i="0" baseline="0">
                <a:latin typeface="Arial"/>
                <a:cs typeface="Arial"/>
              </a:rPr>
              <a:t>.</a:t>
            </a:r>
          </a:p>
          <a:p>
            <a:r>
              <a:rPr lang="en-US" i="0" baseline="0">
                <a:latin typeface="Arial"/>
                <a:cs typeface="Arial"/>
              </a:rPr>
              <a:t>There, right there through my </a:t>
            </a:r>
            <a:r>
              <a:rPr lang="en-US" i="1" baseline="0">
                <a:latin typeface="Arial"/>
                <a:cs typeface="Arial"/>
              </a:rPr>
              <a:t>Yellow Pages</a:t>
            </a:r>
            <a:r>
              <a:rPr lang="en-US" i="0" baseline="0">
                <a:latin typeface="Arial"/>
                <a:cs typeface="Arial"/>
              </a:rPr>
              <a:t>, God spoke to me. What each religion is doing, more than anything else, is worshipping!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The THREE TREKS back to the land lasted about 100 years.  During that time some 50,000 people returned.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Even though some 50,000 Jews left Babylon to return to the Land of their Promise…</a:t>
            </a:r>
          </a:p>
          <a:p>
            <a:r>
              <a:rPr lang="en-US" b="0">
                <a:latin typeface="Arial"/>
                <a:ea typeface="ＭＳ Ｐゴシック" charset="0"/>
                <a:cs typeface="Arial"/>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During those difficult journeys back to Israel from Babylon, three famous names move into national leadership. </a:t>
            </a:r>
          </a:p>
          <a:p>
            <a:r>
              <a:rPr lang="en-US" b="0">
                <a:latin typeface="Arial"/>
                <a:ea typeface="ＭＳ Ｐゴシック" charset="0"/>
                <a:cs typeface="Arial"/>
              </a:rPr>
              <a:t>////	Remember those names by recalling the word Z-E-N...these three great men, sometimes called diplomat-priests, in order, were  </a:t>
            </a:r>
          </a:p>
          <a:p>
            <a:r>
              <a:rPr lang="en-US" b="0">
                <a:latin typeface="Arial"/>
                <a:ea typeface="ＭＳ Ｐゴシック" charset="0"/>
                <a:cs typeface="Arial"/>
              </a:rPr>
              <a:t>//// ZERUBBABEL... </a:t>
            </a:r>
          </a:p>
          <a:p>
            <a:r>
              <a:rPr lang="en-US" b="0">
                <a:latin typeface="Arial"/>
                <a:ea typeface="ＭＳ Ｐゴシック" charset="0"/>
                <a:cs typeface="Arial"/>
              </a:rPr>
              <a:t>//// EZRA...  and </a:t>
            </a:r>
          </a:p>
          <a:p>
            <a:r>
              <a:rPr lang="en-US" b="0">
                <a:latin typeface="Arial"/>
                <a:ea typeface="ＭＳ Ｐゴシック" charset="0"/>
                <a:cs typeface="Arial"/>
              </a:rPr>
              <a:t>//// NEHEMIAH.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fr-FR"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fr-FR"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fr-FR"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E97F9425-A49A-664B-A2A1-1C37E71CEBA1}" type="slidenum">
              <a:rPr lang="en-US" sz="1200" baseline="0">
                <a:solidFill>
                  <a:srgbClr val="000000"/>
                </a:solidFill>
                <a:latin typeface="Tahoma" charset="0"/>
              </a:rPr>
              <a:pPr algn="r" defTabSz="914400" eaLnBrk="0" fontAlgn="base" hangingPunct="0">
                <a:spcBef>
                  <a:spcPct val="0"/>
                </a:spcBef>
                <a:spcAft>
                  <a:spcPct val="0"/>
                </a:spcAft>
              </a:pPr>
              <a:t>28</a:t>
            </a:fld>
            <a:endParaRPr lang="en-US" sz="1200" baseline="0">
              <a:solidFill>
                <a:srgbClr val="000000"/>
              </a:solidFill>
              <a:latin typeface="Tahoma" charset="0"/>
            </a:endParaRPr>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fontAlgn="base">
              <a:spcBef>
                <a:spcPct val="0"/>
              </a:spcBef>
              <a:spcAft>
                <a:spcPct val="0"/>
              </a:spcAft>
            </a:pPr>
            <a:fld id="{C79E7ECD-18EB-6843-847D-F1E99DC1389D}" type="slidenum">
              <a:rPr lang="en-US" sz="1200" baseline="0">
                <a:solidFill>
                  <a:srgbClr val="000000"/>
                </a:solidFill>
                <a:latin typeface="Calibri" charset="0"/>
              </a:rPr>
              <a:pPr algn="r" fontAlgn="base">
                <a:spcBef>
                  <a:spcPct val="0"/>
                </a:spcBef>
                <a:spcAft>
                  <a:spcPct val="0"/>
                </a:spcAft>
              </a:pPr>
              <a:t>29</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Arial"/>
                <a:ea typeface="ＭＳ Ｐゴシック" charset="0"/>
                <a:cs typeface="Arial"/>
              </a:rPr>
              <a:t>Bethlehem in the Old Testament</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Micah</a:t>
            </a:r>
            <a:r>
              <a:rPr lang="uk-UA" altLang="ja-JP">
                <a:latin typeface="Arial"/>
                <a:ea typeface="ＭＳ Ｐゴシック" charset="0"/>
                <a:cs typeface="Arial"/>
              </a:rPr>
              <a:t>'</a:t>
            </a:r>
            <a:r>
              <a:rPr lang="en-US" altLang="ja-JP">
                <a:latin typeface="Arial"/>
                <a:ea typeface="ＭＳ Ｐゴシック" charset="0"/>
                <a:cs typeface="Arial"/>
              </a:rPr>
              <a:t>s Levite priest (Jud 17:1-13).</a:t>
            </a:r>
          </a:p>
          <a:p>
            <a:pPr marL="228600" indent="-228600" defTabSz="457200">
              <a:lnSpc>
                <a:spcPct val="80000"/>
              </a:lnSpc>
              <a:spcBef>
                <a:spcPct val="0"/>
              </a:spcBef>
              <a:buFontTx/>
              <a:buAutoNum type="arabicPeriod"/>
            </a:pPr>
            <a:r>
              <a:rPr lang="en-US">
                <a:latin typeface="Arial"/>
                <a:ea typeface="ＭＳ Ｐゴシック" charset="0"/>
                <a:cs typeface="Arial"/>
              </a:rPr>
              <a:t>Ruth harvested in the fields of Boaz in Bethlehem. </a:t>
            </a:r>
          </a:p>
          <a:p>
            <a:pPr marL="228600" indent="-228600" defTabSz="457200">
              <a:lnSpc>
                <a:spcPct val="80000"/>
              </a:lnSpc>
              <a:spcBef>
                <a:spcPct val="0"/>
              </a:spcBef>
              <a:buFontTx/>
              <a:buAutoNum type="arabicPeriod"/>
            </a:pPr>
            <a:r>
              <a:rPr lang="en-US">
                <a:latin typeface="Arial"/>
                <a:ea typeface="ＭＳ Ｐゴシック" charset="0"/>
                <a:cs typeface="Arial"/>
              </a:rPr>
              <a:t>Three generations after Ruth, David was born in Bethlehem (Ruth was David</a:t>
            </a:r>
            <a:r>
              <a:rPr lang="uk-UA" altLang="ja-JP">
                <a:latin typeface="Arial"/>
                <a:ea typeface="ＭＳ Ｐゴシック" charset="0"/>
                <a:cs typeface="Arial"/>
              </a:rPr>
              <a:t>'</a:t>
            </a:r>
            <a:r>
              <a:rPr lang="en-US" altLang="ja-JP">
                <a:latin typeface="Arial"/>
                <a:ea typeface="ＭＳ Ｐゴシック" charset="0"/>
                <a:cs typeface="Arial"/>
              </a:rPr>
              <a:t>s great-grandmother).</a:t>
            </a:r>
          </a:p>
          <a:p>
            <a:pPr marL="228600" indent="-228600" defTabSz="457200">
              <a:lnSpc>
                <a:spcPct val="80000"/>
              </a:lnSpc>
              <a:spcBef>
                <a:spcPct val="0"/>
              </a:spcBef>
              <a:buFontTx/>
              <a:buAutoNum type="arabicPeriod"/>
            </a:pPr>
            <a:r>
              <a:rPr lang="en-US">
                <a:latin typeface="Arial"/>
                <a:ea typeface="ＭＳ Ｐゴシック" charset="0"/>
                <a:cs typeface="Arial"/>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also the home of Elhanan, one of David</a:t>
            </a:r>
            <a:r>
              <a:rPr lang="uk-UA" altLang="ja-JP">
                <a:latin typeface="Arial"/>
                <a:ea typeface="ＭＳ Ｐゴシック" charset="0"/>
                <a:cs typeface="Arial"/>
              </a:rPr>
              <a:t>'</a:t>
            </a:r>
            <a:r>
              <a:rPr lang="en-US" altLang="ja-JP">
                <a:latin typeface="Arial"/>
                <a:ea typeface="ＭＳ Ｐゴシック" charset="0"/>
                <a:cs typeface="Arial"/>
              </a:rPr>
              <a:t>s mighty men (2 Sam 23:24; 1 Chr 11:26).</a:t>
            </a:r>
          </a:p>
          <a:p>
            <a:pPr marL="228600" indent="-228600" defTabSz="457200">
              <a:lnSpc>
                <a:spcPct val="80000"/>
              </a:lnSpc>
              <a:spcBef>
                <a:spcPct val="0"/>
              </a:spcBef>
              <a:buFontTx/>
              <a:buAutoNum type="arabicPeriod"/>
            </a:pPr>
            <a:r>
              <a:rPr lang="en-US">
                <a:latin typeface="Arial"/>
                <a:ea typeface="ＭＳ Ｐゴシック" charset="0"/>
                <a:cs typeface="Arial"/>
              </a:rPr>
              <a:t>Rehoboam fortified Bethlehem (2 Chr 11:6).</a:t>
            </a:r>
          </a:p>
          <a:p>
            <a:pPr marL="228600" indent="-228600" defTabSz="457200">
              <a:lnSpc>
                <a:spcPct val="80000"/>
              </a:lnSpc>
              <a:spcBef>
                <a:spcPct val="0"/>
              </a:spcBef>
              <a:buFontTx/>
              <a:buAutoNum type="arabicPeriod"/>
            </a:pPr>
            <a:r>
              <a:rPr lang="en-US">
                <a:latin typeface="Arial"/>
                <a:ea typeface="ＭＳ Ｐゴシック" charset="0"/>
                <a:cs typeface="Arial"/>
              </a:rPr>
              <a:t>Many Jews fled to Bethlehem after Gedaliah was killed (Jer 41:17).</a:t>
            </a:r>
          </a:p>
          <a:p>
            <a:pPr marL="228600" indent="-228600" defTabSz="457200">
              <a:lnSpc>
                <a:spcPct val="80000"/>
              </a:lnSpc>
              <a:spcBef>
                <a:spcPct val="0"/>
              </a:spcBef>
              <a:buFontTx/>
              <a:buAutoNum type="arabicPeriod"/>
            </a:pPr>
            <a:r>
              <a:rPr lang="en-US">
                <a:latin typeface="Arial"/>
                <a:ea typeface="ＭＳ Ｐゴシック" charset="0"/>
                <a:cs typeface="Arial"/>
              </a:rPr>
              <a:t>The city was rebuilt after the return from Babylonian exile (Ezra 2:21; Neh 7:25).</a:t>
            </a:r>
          </a:p>
          <a:p>
            <a:pPr marL="228600" indent="-228600" defTabSz="457200">
              <a:lnSpc>
                <a:spcPct val="80000"/>
              </a:lnSpc>
              <a:spcBef>
                <a:spcPct val="0"/>
              </a:spcBef>
              <a:buFontTx/>
              <a:buAutoNum type="arabicPeriod"/>
            </a:pPr>
            <a:r>
              <a:rPr lang="en-US">
                <a:latin typeface="Arial"/>
                <a:ea typeface="ＭＳ Ｐゴシック" charset="0"/>
                <a:cs typeface="Arial"/>
              </a:rPr>
              <a:t>Bethlehem was named as the place of the Messiah</a:t>
            </a:r>
            <a:r>
              <a:rPr lang="uk-UA" altLang="ja-JP">
                <a:latin typeface="Arial"/>
                <a:ea typeface="ＭＳ Ｐゴシック" charset="0"/>
                <a:cs typeface="Arial"/>
              </a:rPr>
              <a:t>'</a:t>
            </a:r>
            <a:r>
              <a:rPr lang="en-US" altLang="ja-JP">
                <a:latin typeface="Arial"/>
                <a:ea typeface="ＭＳ Ｐゴシック" charset="0"/>
                <a:cs typeface="Arial"/>
              </a:rPr>
              <a:t>s birth (Micah 5:2; John 7:42).</a:t>
            </a:r>
            <a:endParaRPr lang="en-US" altLang="ja-JP" b="1">
              <a:latin typeface="Arial"/>
              <a:ea typeface="ＭＳ Ｐゴシック" charset="0"/>
              <a:cs typeface="Arial"/>
            </a:endParaRPr>
          </a:p>
          <a:p>
            <a:pPr marL="228600" indent="-228600" defTabSz="457200">
              <a:spcBef>
                <a:spcPct val="0"/>
              </a:spcBef>
            </a:pPr>
            <a:endParaRPr lang="en-US">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extLst>
      <p:ext uri="{BB962C8B-B14F-4D97-AF65-F5344CB8AC3E}">
        <p14:creationId xmlns:p14="http://schemas.microsoft.com/office/powerpoint/2010/main" val="213462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356506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31</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32</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33</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34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solidFill>
                  <a:prstClr val="black"/>
                </a:solidFill>
              </a:rPr>
              <a:pPr eaLnBrk="1" hangingPunct="1"/>
              <a:t>35</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36</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solidFill>
                  <a:prstClr val="black"/>
                </a:solidFill>
              </a:rPr>
              <a:pPr eaLnBrk="1" hangingPunct="1"/>
              <a:t>37</a:t>
            </a:fld>
            <a:endParaRPr lang="en-US" sz="1200">
              <a:solidFill>
                <a:prstClr val="black"/>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solidFill>
                  <a:prstClr val="black"/>
                </a:solidFill>
              </a:rPr>
              <a:pPr eaLnBrk="1" hangingPunct="1"/>
              <a:t>38</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solidFill>
                  <a:prstClr val="black"/>
                </a:solidFill>
              </a:rPr>
              <a:pPr eaLnBrk="1" hangingPunct="1"/>
              <a:t>39</a:t>
            </a:fld>
            <a:endParaRPr lang="en-US" sz="1200">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US" baseline="0" dirty="0"/>
              <a:t> </a:t>
            </a:r>
            <a:r>
              <a:rPr lang="en-US" dirty="0"/>
              <a:t>Is it to learn and teach?</a:t>
            </a:r>
          </a:p>
          <a:p>
            <a:r>
              <a:rPr lang="en-US" dirty="0"/>
              <a:t>• Do we gather mostly to sing?</a:t>
            </a:r>
          </a:p>
          <a:p>
            <a:r>
              <a:rPr lang="en-US" dirty="0"/>
              <a:t>• Is fellowship our chief reason to come together?</a:t>
            </a:r>
          </a:p>
          <a:p>
            <a:r>
              <a:rPr lang="en-US" dirty="0"/>
              <a:t>• Is our chief reason to gather to serve?</a:t>
            </a:r>
          </a:p>
          <a:p>
            <a:r>
              <a:rPr lang="en-US" dirty="0"/>
              <a:t>• Oops. That is the wrong kind of serve. I mean do</a:t>
            </a:r>
            <a:r>
              <a:rPr lang="en-US" baseline="0" dirty="0"/>
              <a:t> we gather mainly to serve God?</a:t>
            </a:r>
            <a:endParaRPr lang="en-US" dirty="0"/>
          </a:p>
          <a:p>
            <a:r>
              <a:rPr lang="en-US" dirty="0"/>
              <a:t>What</a:t>
            </a:r>
            <a:r>
              <a:rPr lang="en-US" baseline="0" dirty="0"/>
              <a:t> kind of service is this? It is a WORSHIP service!</a:t>
            </a:r>
            <a:endParaRPr lang="en-US" dirty="0"/>
          </a:p>
          <a:p>
            <a:endParaRPr lang="en-US" dirty="0"/>
          </a:p>
        </p:txBody>
      </p:sp>
    </p:spTree>
    <p:extLst>
      <p:ext uri="{BB962C8B-B14F-4D97-AF65-F5344CB8AC3E}">
        <p14:creationId xmlns:p14="http://schemas.microsoft.com/office/powerpoint/2010/main" val="2100119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2535003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3473796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44</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3201364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47</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4153851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solidFill>
                  <a:prstClr val="black"/>
                </a:solidFill>
              </a:rPr>
              <a:pPr eaLnBrk="1" hangingPunct="1"/>
              <a:t>50</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2570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1527085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52</a:t>
            </a:fld>
            <a:endParaRPr lang="en-US"/>
          </a:p>
        </p:txBody>
      </p:sp>
    </p:spTree>
    <p:extLst>
      <p:ext uri="{BB962C8B-B14F-4D97-AF65-F5344CB8AC3E}">
        <p14:creationId xmlns:p14="http://schemas.microsoft.com/office/powerpoint/2010/main" val="940904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45264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r>
              <a:rPr lang="en-US">
                <a:latin typeface="Arial"/>
                <a:cs typeface="Arial"/>
              </a:rPr>
              <a:t>There are many answers to this question but today we will look at one that we normally don</a:t>
            </a:r>
            <a:r>
              <a:rPr lang="mr-IN">
                <a:latin typeface="Arial"/>
                <a:cs typeface="Arial"/>
              </a:rPr>
              <a:t>'</a:t>
            </a:r>
            <a:r>
              <a:rPr lang="en-US">
                <a:latin typeface="Arial"/>
                <a:cs typeface="Arial"/>
              </a:rPr>
              <a:t>t think about.</a:t>
            </a:r>
          </a:p>
          <a:p>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472752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solidFill>
                  <a:prstClr val="black"/>
                </a:solidFill>
              </a:rPr>
              <a:pPr eaLnBrk="1" hangingPunct="1"/>
              <a:t>55</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solidFill>
                  <a:prstClr val="black"/>
                </a:solidFill>
              </a:rPr>
              <a:pPr eaLnBrk="1" hangingPunct="1"/>
              <a:t>57</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Returnees of 18 family heads, 1496 other men, women and children, totaled about 5,000—a far smaller group than the 50,000 with Zerubbabel 80 years before (8:1-14).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58</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mn-ea"/>
                <a:cs typeface="Arial"/>
              </a:rPr>
              <a:t>God protected the returnees due to their spiritual preparation by adding 258 Levites as temple leaders and celebrating a fast to show his hand on all who trust him (8:15-36).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61</a:t>
            </a:fld>
            <a:endParaRPr lang="en-US"/>
          </a:p>
        </p:txBody>
      </p:sp>
    </p:spTree>
    <p:extLst>
      <p:ext uri="{BB962C8B-B14F-4D97-AF65-F5344CB8AC3E}">
        <p14:creationId xmlns:p14="http://schemas.microsoft.com/office/powerpoint/2010/main" val="5920161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Ezra lamented the intermarriage and contrasted God’s faithfulness with Israel's unfaithfulness to model repentance for the covenant people (9:3-15).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4119532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2643247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325353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 frees us from</a:t>
            </a:r>
            <a:r>
              <a:rPr lang="en-US" baseline="0">
                <a:latin typeface="Arial"/>
                <a:cs typeface="Arial"/>
              </a:rPr>
              <a:t> our slavery</a:t>
            </a:r>
            <a:r>
              <a:rPr lang="en-US">
                <a:latin typeface="Arial"/>
                <a:cs typeface="Arial"/>
              </a:rPr>
              <a:t> for us to</a:t>
            </a:r>
            <a:r>
              <a:rPr lang="en-US" baseline="0">
                <a:latin typeface="Arial"/>
                <a:cs typeface="Arial"/>
              </a:rPr>
              <a:t> give him the honor that we lacked that got us into trouble in the first place.</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solidFill>
                  <a:prstClr val="black"/>
                </a:solidFill>
              </a:rPr>
              <a:pPr eaLnBrk="1" hangingPunct="1"/>
              <a:t>65</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Israelites even killed their own children in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Sadly, we do the same today.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That slavery is too often an idolatry when we become the focus of worship (explain devolution</a:t>
            </a:r>
            <a:r>
              <a:rPr lang="en-US" baseline="0" dirty="0">
                <a:latin typeface="Arial"/>
                <a:cs typeface="Arial"/>
              </a:rPr>
              <a:t> above)</a:t>
            </a:r>
            <a:endParaRPr lang="en-US" dirty="0">
              <a:latin typeface="Arial"/>
              <a:cs typeface="Arial"/>
            </a:endParaRPr>
          </a:p>
          <a:p>
            <a:r>
              <a:rPr lang="en-US" dirty="0">
                <a:latin typeface="Arial"/>
                <a:cs typeface="Arial"/>
              </a:rPr>
              <a:t>Do you have habits that you just can’t seem to ever conquer?</a:t>
            </a:r>
          </a:p>
          <a:p>
            <a:r>
              <a:rPr lang="en-US" dirty="0">
                <a:latin typeface="Arial"/>
                <a:cs typeface="Arial"/>
              </a:rPr>
              <a:t>Many men over the years have confessed their bondage to porn.</a:t>
            </a:r>
          </a:p>
          <a:p>
            <a:r>
              <a:rPr lang="en-US" dirty="0">
                <a:latin typeface="Arial"/>
                <a:cs typeface="Arial"/>
              </a:rPr>
              <a:t>Women, likewise, can be enslaved to movies—or shopping—or other forms of slavery, such as romanticizing their lives.</a:t>
            </a:r>
          </a:p>
          <a:p>
            <a:r>
              <a:rPr lang="en-US" dirty="0">
                <a:latin typeface="Arial"/>
                <a:cs typeface="Arial"/>
              </a:rPr>
              <a:t>Why does God want to restore you?</a:t>
            </a:r>
          </a:p>
          <a:p>
            <a:endParaRPr lang="en-US" dirty="0">
              <a:latin typeface="Arial"/>
              <a:cs typeface="Arial"/>
            </a:endParaRPr>
          </a:p>
        </p:txBody>
      </p:sp>
    </p:spTree>
    <p:extLst>
      <p:ext uri="{BB962C8B-B14F-4D97-AF65-F5344CB8AC3E}">
        <p14:creationId xmlns:p14="http://schemas.microsoft.com/office/powerpoint/2010/main" val="705809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are we essentially delivered from our old way of life?</a:t>
            </a:r>
          </a:p>
          <a:p>
            <a:r>
              <a:rPr lang="en-US">
                <a:latin typeface="Arial"/>
                <a:cs typeface="Arial"/>
              </a:rPr>
              <a:t>God routinely delivers us even though we are at fault for</a:t>
            </a:r>
            <a:r>
              <a:rPr lang="en-US" baseline="0">
                <a:latin typeface="Arial"/>
                <a:cs typeface="Arial"/>
              </a:rPr>
              <a:t> neglecting him. So why does he rescue or deliver us?</a:t>
            </a:r>
            <a:endParaRPr lang="en-US">
              <a:latin typeface="Arial"/>
              <a:cs typeface="Arial"/>
            </a:endParaRPr>
          </a:p>
          <a:p>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 is in the business of taking people in bondage and making them into people who honor him</a:t>
            </a:r>
          </a:p>
          <a:p>
            <a:endParaRPr lang="en-US">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brought the Jews from being kicked out of their land back to that land so they would honor him.</a:t>
            </a:r>
            <a:r>
              <a:rPr lang="en-SG">
                <a:effectLst/>
                <a:latin typeface="Arial"/>
                <a:cs typeface="Arial"/>
              </a:rPr>
              <a:t> </a:t>
            </a:r>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74</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LORD</a:t>
            </a:r>
            <a:r>
              <a:rPr lang="en-US" baseline="0">
                <a:latin typeface="Arial"/>
                <a:cs typeface="Arial"/>
              </a:rPr>
              <a:t> has brought you from your slavery to sin into the freedom to adore him!</a:t>
            </a:r>
            <a:endParaRPr lang="en-US">
              <a:latin typeface="Arial"/>
              <a:cs typeface="Arial"/>
            </a:endParaRP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170725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I must confess</a:t>
            </a:r>
            <a:r>
              <a:rPr lang="en-US" baseline="0">
                <a:latin typeface="Arial"/>
                <a:cs typeface="Arial"/>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and pray for 30 minutes."</a:t>
            </a:r>
          </a:p>
          <a:p>
            <a:r>
              <a:rPr lang="en-US" baseline="0">
                <a:latin typeface="Arial"/>
                <a:cs typeface="Arial"/>
              </a:rPr>
              <a:t>"OK," Albert told me, "I will call you at 5:30 tomorrow morning."</a:t>
            </a:r>
          </a:p>
          <a:p>
            <a:r>
              <a:rPr lang="en-US" baseline="0">
                <a:latin typeface="Arial"/>
                <a:cs typeface="Arial"/>
              </a:rPr>
              <a:t>Do you think I had trouble getting out of bed the next day? Not on your life! I especially knew that my parents would hear the phone and wake up, so I made sure I was at my desk and picked up the line before it could even have a full ring.</a:t>
            </a:r>
          </a:p>
          <a:p>
            <a:r>
              <a:rPr lang="en-US" baseline="0">
                <a:latin typeface="Arial"/>
                <a:cs typeface="Arial"/>
              </a:rPr>
              <a:t>"Hey, Rick, good morning!" Albert said, "Are you at your desk meeting with God?"</a:t>
            </a:r>
          </a:p>
          <a:p>
            <a:r>
              <a:rPr lang="en-US" baseline="0">
                <a:latin typeface="Arial"/>
                <a:cs typeface="Arial"/>
              </a:rPr>
              <a:t>"Yes," I said. "Good! Talk to you tomorrow!"</a:t>
            </a:r>
          </a:p>
          <a:p>
            <a:r>
              <a:rPr lang="en-US" baseline="0">
                <a:latin typeface="Arial"/>
                <a:cs typeface="Arial"/>
              </a:rPr>
              <a:t>The phone call was probably the shortest call I've ever had—but also the most impactful call I've ever had.</a:t>
            </a:r>
          </a:p>
          <a:p>
            <a:r>
              <a:rPr lang="en-US" baseline="0">
                <a:latin typeface="Arial"/>
                <a:cs typeface="Arial"/>
              </a:rPr>
              <a:t>Sure enough, Albert called the next day, and the next day, and the next day. After three weeks, I had a new habit and I told him I didn't need the calls anymore.</a:t>
            </a:r>
          </a:p>
          <a:p>
            <a:r>
              <a:rPr lang="en-US" baseline="0">
                <a:latin typeface="Arial"/>
                <a:cs typeface="Arial"/>
              </a:rPr>
              <a:t>I went on to get my PhD in that Book, and Albert went on to lead the regional Young Life ministry.</a:t>
            </a:r>
          </a:p>
          <a:p>
            <a:r>
              <a:rPr lang="en-US" baseline="0">
                <a:latin typeface="Arial"/>
                <a:cs typeface="Arial"/>
              </a:rPr>
              <a:t>What's the point? Worship isn't easy and doesn't come at naturally for most of us. We need help.</a:t>
            </a:r>
          </a:p>
          <a:p>
            <a:r>
              <a:rPr lang="en-US" baseline="0">
                <a:latin typeface="Arial"/>
                <a:cs typeface="Arial"/>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How would your priorities</a:t>
            </a:r>
            <a:r>
              <a:rPr lang="en-US" baseline="0">
                <a:latin typeface="Arial"/>
                <a:cs typeface="Arial"/>
              </a:rPr>
              <a:t> change?</a:t>
            </a:r>
          </a:p>
          <a:p>
            <a:r>
              <a:rPr lang="en-US" baseline="0">
                <a:latin typeface="Arial"/>
                <a:cs typeface="Arial"/>
              </a:rPr>
              <a:t>What would you have to give up to give God first place in your morning?</a:t>
            </a:r>
          </a:p>
          <a:p>
            <a:r>
              <a:rPr lang="en-US" baseline="0">
                <a:latin typeface="Arial"/>
                <a:cs typeface="Arial"/>
              </a:rPr>
              <a:t>One friend taught me a great principle. He found that he always made time for breakfast, so he established a new personal rule: No Bible, no breakfast.</a:t>
            </a:r>
          </a:p>
          <a:p>
            <a:r>
              <a:rPr lang="en-US" baseline="0">
                <a:latin typeface="Arial"/>
                <a:cs typeface="Arial"/>
              </a:rPr>
              <a:t>Maybe what would change for you is your independence. You, like me, just have to acknowledge your weakness to worship God and you need help from a friend.</a:t>
            </a:r>
          </a:p>
          <a:p>
            <a:r>
              <a:rPr lang="en-US" baseline="0">
                <a:latin typeface="Arial"/>
                <a:cs typeface="Arial"/>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Would you see your body as the new temple of the Spirit so you would take care of his temple better?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78</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To do some rebuilding in the priority of worship,</a:t>
            </a:r>
            <a:r>
              <a:rPr lang="en-US" baseline="0">
                <a:latin typeface="Arial"/>
                <a:ea typeface="ＭＳ Ｐゴシック" charset="0"/>
                <a:cs typeface="Arial"/>
              </a:rPr>
              <a:t> what kind of action is God calling you to take?</a:t>
            </a:r>
            <a:endParaRPr lang="en-US">
              <a:latin typeface="Arial"/>
              <a:ea typeface="ＭＳ Ｐゴシック" charset="0"/>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7468312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FA4902-1D03-9441-B9C5-29BF29D3B7A1}"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9</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66965985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119309734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173048062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185848223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67503280"/>
      </p:ext>
    </p:extLst>
  </p:cSld>
  <p:clrMapOvr>
    <a:masterClrMapping/>
  </p:clrMapOvr>
  <p:transition spd="med">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33576124"/>
      </p:ext>
    </p:extLst>
  </p:cSld>
  <p:clrMapOvr>
    <a:masterClrMapping/>
  </p:clrMapOvr>
  <p:transition spd="med">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57448736"/>
      </p:ext>
    </p:extLst>
  </p:cSld>
  <p:clrMapOvr>
    <a:masterClrMapping/>
  </p:clrMapOvr>
  <p:transition spd="med">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020043059"/>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78289564"/>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02457382"/>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19097993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411475750"/>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5568633"/>
      </p:ext>
    </p:extLst>
  </p:cSld>
  <p:clrMapOvr>
    <a:masterClrMapping/>
  </p:clrMapOvr>
  <p:transition spd="med">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531723225"/>
      </p:ext>
    </p:extLst>
  </p:cSld>
  <p:clrMapOvr>
    <a:masterClrMapping/>
  </p:clrMapOvr>
  <p:transition spd="med">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568727504"/>
      </p:ext>
    </p:extLst>
  </p:cSld>
  <p:clrMapOvr>
    <a:masterClrMapping/>
  </p:clrMapOvr>
  <p:transition spd="med">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682156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65220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44757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857610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7085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89422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07692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082005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239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15747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109321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844625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734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9BCE0448-3426-9D46-934A-D916E46B4102}" type="slidenum">
              <a:rPr lang="en-US" altLang="ja-JP"/>
              <a:pPr>
                <a:defRPr/>
              </a:pPr>
              <a:t>‹#›</a:t>
            </a:fld>
            <a:endParaRPr lang="en-US" altLang="ja-JP"/>
          </a:p>
        </p:txBody>
      </p:sp>
    </p:spTree>
    <p:extLst>
      <p:ext uri="{BB962C8B-B14F-4D97-AF65-F5344CB8AC3E}">
        <p14:creationId xmlns:p14="http://schemas.microsoft.com/office/powerpoint/2010/main" val="206613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E394899-967F-B243-B316-E15E3E8B8B86}" type="slidenum">
              <a:rPr lang="en-US" altLang="ja-JP"/>
              <a:pPr>
                <a:defRPr/>
              </a:pPr>
              <a:t>‹#›</a:t>
            </a:fld>
            <a:endParaRPr lang="en-US" altLang="ja-JP"/>
          </a:p>
        </p:txBody>
      </p:sp>
    </p:spTree>
    <p:extLst>
      <p:ext uri="{BB962C8B-B14F-4D97-AF65-F5344CB8AC3E}">
        <p14:creationId xmlns:p14="http://schemas.microsoft.com/office/powerpoint/2010/main" val="198597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BAF364C-089A-3F41-B05A-3EBAB489A1E0}" type="slidenum">
              <a:rPr lang="en-US" altLang="ja-JP"/>
              <a:pPr>
                <a:defRPr/>
              </a:pPr>
              <a:t>‹#›</a:t>
            </a:fld>
            <a:endParaRPr lang="en-US" altLang="ja-JP"/>
          </a:p>
        </p:txBody>
      </p:sp>
    </p:spTree>
    <p:extLst>
      <p:ext uri="{BB962C8B-B14F-4D97-AF65-F5344CB8AC3E}">
        <p14:creationId xmlns:p14="http://schemas.microsoft.com/office/powerpoint/2010/main" val="1452777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819133-6A87-D342-AFB7-403EA3F7664B}" type="slidenum">
              <a:rPr lang="en-US" altLang="ja-JP"/>
              <a:pPr>
                <a:defRPr/>
              </a:pPr>
              <a:t>‹#›</a:t>
            </a:fld>
            <a:endParaRPr lang="en-US" altLang="ja-JP"/>
          </a:p>
        </p:txBody>
      </p:sp>
    </p:spTree>
    <p:extLst>
      <p:ext uri="{BB962C8B-B14F-4D97-AF65-F5344CB8AC3E}">
        <p14:creationId xmlns:p14="http://schemas.microsoft.com/office/powerpoint/2010/main" val="2500661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CD77FEE-3EEC-4D44-BC8E-37878CD7AEF0}" type="slidenum">
              <a:rPr lang="en-US" altLang="ja-JP"/>
              <a:pPr>
                <a:defRPr/>
              </a:pPr>
              <a:t>‹#›</a:t>
            </a:fld>
            <a:endParaRPr lang="en-US" altLang="ja-JP"/>
          </a:p>
        </p:txBody>
      </p:sp>
    </p:spTree>
    <p:extLst>
      <p:ext uri="{BB962C8B-B14F-4D97-AF65-F5344CB8AC3E}">
        <p14:creationId xmlns:p14="http://schemas.microsoft.com/office/powerpoint/2010/main" val="3468547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C1C4C5E-F611-2547-A037-13121C2C99C7}" type="slidenum">
              <a:rPr lang="en-US" altLang="ja-JP"/>
              <a:pPr>
                <a:defRPr/>
              </a:pPr>
              <a:t>‹#›</a:t>
            </a:fld>
            <a:endParaRPr lang="en-US" altLang="ja-JP"/>
          </a:p>
        </p:txBody>
      </p:sp>
    </p:spTree>
    <p:extLst>
      <p:ext uri="{BB962C8B-B14F-4D97-AF65-F5344CB8AC3E}">
        <p14:creationId xmlns:p14="http://schemas.microsoft.com/office/powerpoint/2010/main" val="170022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F707D5E7-74F7-9D4A-83EC-B56AB2AFBFBF}" type="slidenum">
              <a:rPr lang="en-US" altLang="ja-JP"/>
              <a:pPr>
                <a:defRPr/>
              </a:pPr>
              <a:t>‹#›</a:t>
            </a:fld>
            <a:endParaRPr lang="en-US" altLang="ja-JP"/>
          </a:p>
        </p:txBody>
      </p:sp>
    </p:spTree>
    <p:extLst>
      <p:ext uri="{BB962C8B-B14F-4D97-AF65-F5344CB8AC3E}">
        <p14:creationId xmlns:p14="http://schemas.microsoft.com/office/powerpoint/2010/main" val="3414329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A2127FB6-CD04-344D-951F-0283861B70B2}" type="slidenum">
              <a:rPr lang="en-US" altLang="ja-JP"/>
              <a:pPr>
                <a:defRPr/>
              </a:pPr>
              <a:t>‹#›</a:t>
            </a:fld>
            <a:endParaRPr lang="en-US" altLang="ja-JP"/>
          </a:p>
        </p:txBody>
      </p:sp>
    </p:spTree>
    <p:extLst>
      <p:ext uri="{BB962C8B-B14F-4D97-AF65-F5344CB8AC3E}">
        <p14:creationId xmlns:p14="http://schemas.microsoft.com/office/powerpoint/2010/main" val="108419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1B29FB1-67A2-1F4C-89BE-C6122D20532C}" type="slidenum">
              <a:rPr lang="en-US" altLang="ja-JP"/>
              <a:pPr>
                <a:defRPr/>
              </a:pPr>
              <a:t>‹#›</a:t>
            </a:fld>
            <a:endParaRPr lang="en-US" altLang="ja-JP"/>
          </a:p>
        </p:txBody>
      </p:sp>
    </p:spTree>
    <p:extLst>
      <p:ext uri="{BB962C8B-B14F-4D97-AF65-F5344CB8AC3E}">
        <p14:creationId xmlns:p14="http://schemas.microsoft.com/office/powerpoint/2010/main" val="47143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575207B-2494-2541-8F64-0FEC84CD0646}" type="slidenum">
              <a:rPr lang="en-US" altLang="ja-JP"/>
              <a:pPr>
                <a:defRPr/>
              </a:pPr>
              <a:t>‹#›</a:t>
            </a:fld>
            <a:endParaRPr lang="en-US" altLang="ja-JP"/>
          </a:p>
        </p:txBody>
      </p:sp>
    </p:spTree>
    <p:extLst>
      <p:ext uri="{BB962C8B-B14F-4D97-AF65-F5344CB8AC3E}">
        <p14:creationId xmlns:p14="http://schemas.microsoft.com/office/powerpoint/2010/main" val="3971412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B6E5CE1-B42F-E64C-980F-1A9772E1D067}" type="slidenum">
              <a:rPr lang="en-US" altLang="ja-JP"/>
              <a:pPr>
                <a:defRPr/>
              </a:pPr>
              <a:t>‹#›</a:t>
            </a:fld>
            <a:endParaRPr lang="en-US" altLang="ja-JP"/>
          </a:p>
        </p:txBody>
      </p:sp>
    </p:spTree>
    <p:extLst>
      <p:ext uri="{BB962C8B-B14F-4D97-AF65-F5344CB8AC3E}">
        <p14:creationId xmlns:p14="http://schemas.microsoft.com/office/powerpoint/2010/main" val="3479284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44616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50089"/>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466136"/>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01539645"/>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616050"/>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429169"/>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01787330"/>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97849"/>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0685741"/>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1253716"/>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1424"/>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569067"/>
      </p:ext>
    </p:extLst>
  </p:cSld>
  <p:clrMapOvr>
    <a:masterClrMapping/>
  </p:clrMapOvr>
  <p:transitio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4275653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3109155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1104107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1824890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428016648"/>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86335593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71657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7031685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99689512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0395896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12811116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338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053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9242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073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2643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5587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046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1303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4406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16147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3917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67312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27477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97691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51963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34452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14254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836574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4373216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46064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54760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12939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22987530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791033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14877907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1681033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3198368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3369264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3652247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14806097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4027044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67736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1031604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28212673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86956389"/>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596735"/>
      </p:ext>
    </p:extLst>
  </p:cSld>
  <p:clrMapOvr>
    <a:masterClrMapping/>
  </p:clrMapOvr>
  <p:transitio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2059971"/>
      </p:ext>
    </p:extLst>
  </p:cSld>
  <p:clrMapOvr>
    <a:masterClrMapping/>
  </p:clrMapOvr>
  <p:transitio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703972"/>
      </p:ext>
    </p:extLst>
  </p:cSld>
  <p:clrMapOvr>
    <a:masterClrMapping/>
  </p:clrMapOvr>
  <p:transitio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60541"/>
      </p:ext>
    </p:extLst>
  </p:cSld>
  <p:clrMapOvr>
    <a:masterClrMapping/>
  </p:clrMapOvr>
  <p:transitio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81649346"/>
      </p:ext>
    </p:extLst>
  </p:cSld>
  <p:clrMapOvr>
    <a:masterClrMapping/>
  </p:clrMapOvr>
  <p:transitio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21887"/>
      </p:ext>
    </p:extLst>
  </p:cSld>
  <p:clrMapOvr>
    <a:masterClrMapping/>
  </p:clrMapOvr>
  <p:transitio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912780"/>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0530080"/>
      </p:ext>
    </p:extLst>
  </p:cSld>
  <p:clrMapOvr>
    <a:masterClrMapping/>
  </p:clrMapOvr>
  <p:transition>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414520"/>
      </p:ext>
    </p:extLst>
  </p:cSld>
  <p:clrMapOvr>
    <a:masterClrMapping/>
  </p:clrMapOvr>
  <p:transitio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383086"/>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126481741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138899457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25882046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21980078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8823750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13447085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26471636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CD8C44E-637C-F244-8A1D-DAE9E906792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79882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1909012877"/>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017888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2286000"/>
            <a:ext cx="9144000" cy="3581400"/>
            <a:chOff x="0" y="1968"/>
            <a:chExt cx="5760" cy="2256"/>
          </a:xfrm>
        </p:grpSpPr>
        <p:sp>
          <p:nvSpPr>
            <p:cNvPr id="1639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39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0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1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2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3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4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45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1638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638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8B586659-DBF8-7D46-9C0F-33A320BBF1DA}" type="slidenum">
              <a:rPr lang="en-US" altLang="ja-JP"/>
              <a:pPr defTabSz="914400" fontAlgn="base">
                <a:spcBef>
                  <a:spcPct val="0"/>
                </a:spcBef>
                <a:spcAft>
                  <a:spcPct val="0"/>
                </a:spcAft>
                <a:defRPr/>
              </a:pPr>
              <a:t>‹#›</a:t>
            </a:fld>
            <a:endParaRPr lang="en-US" altLang="ja-JP"/>
          </a:p>
        </p:txBody>
      </p:sp>
      <p:pic>
        <p:nvPicPr>
          <p:cNvPr id="1639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0476"/>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defTabSz="914400" fontAlgn="base">
              <a:spcBef>
                <a:spcPct val="0"/>
              </a:spcBef>
              <a:spcAft>
                <a:spcPct val="0"/>
              </a:spcAft>
              <a:defRPr/>
            </a:pPr>
            <a:fld id="{2542E8DB-4850-AE4D-B4BB-5722E30C7B6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643040297"/>
      </p:ext>
    </p:extLst>
  </p:cSld>
  <p:clrMap bg1="dk2" tx1="lt1" bg2="dk1" tx2="lt2" accent1="accent1" accent2="accent2" accent3="accent3" accent4="accent4" accent5="accent5" accent6="accent6" hlink="hlink" folHlink="folHlink"/>
  <p:sldLayoutIdLst>
    <p:sldLayoutId id="214748368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8.0.03d.</a:t>
            </a:r>
          </a:p>
        </p:txBody>
      </p:sp>
    </p:spTree>
    <p:extLst>
      <p:ext uri="{BB962C8B-B14F-4D97-AF65-F5344CB8AC3E}">
        <p14:creationId xmlns:p14="http://schemas.microsoft.com/office/powerpoint/2010/main" val="727792192"/>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4108396135"/>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681518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3887234674"/>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79600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9132888" cy="6845300"/>
            <a:chOff x="0" y="0"/>
            <a:chExt cx="5753" cy="4312"/>
          </a:xfrm>
        </p:grpSpPr>
        <p:sp>
          <p:nvSpPr>
            <p:cNvPr id="67589"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nvGrpSpPr>
            <p:cNvPr id="67590"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6759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grpSp>
        <p:grpSp>
          <p:nvGrpSpPr>
            <p:cNvPr id="67591" name="Group 1052"/>
            <p:cNvGrpSpPr>
              <a:grpSpLocks/>
            </p:cNvGrpSpPr>
            <p:nvPr/>
          </p:nvGrpSpPr>
          <p:grpSpPr bwMode="auto">
            <a:xfrm>
              <a:off x="0" y="0"/>
              <a:ext cx="1246" cy="1232"/>
              <a:chOff x="0" y="0"/>
              <a:chExt cx="1246" cy="1232"/>
            </a:xfrm>
          </p:grpSpPr>
          <p:sp>
            <p:nvSpPr>
              <p:cNvPr id="67592"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3"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4"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8.0.03d.</a:t>
            </a:r>
          </a:p>
        </p:txBody>
      </p:sp>
    </p:spTree>
    <p:extLst>
      <p:ext uri="{BB962C8B-B14F-4D97-AF65-F5344CB8AC3E}">
        <p14:creationId xmlns:p14="http://schemas.microsoft.com/office/powerpoint/2010/main" val="239834613"/>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88.xml"/><Relationship Id="rId5" Type="http://schemas.openxmlformats.org/officeDocument/2006/relationships/image" Target="../media/image31.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4.xml"/><Relationship Id="rId1" Type="http://schemas.openxmlformats.org/officeDocument/2006/relationships/themeOverride" Target="../theme/themeOverr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65.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65.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65.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15.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i="1" dirty="0">
                <a:solidFill>
                  <a:srgbClr val="FFFFFF"/>
                </a:solidFill>
                <a:effectLst>
                  <a:glow rad="127000">
                    <a:srgbClr val="000000"/>
                  </a:glow>
                </a:effectLst>
                <a:latin typeface="Arial" charset="0"/>
                <a:ea typeface="ＭＳ Ｐゴシック" charset="0"/>
                <a:cs typeface="ＭＳ Ｐゴシック" charset="0"/>
              </a:rPr>
              <a:t>Ezra</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Worshipful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8700633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9900"/>
                </a:solidFill>
                <a:latin typeface="Times" charset="0"/>
                <a:ea typeface="ＭＳ Ｐゴシック" charset="0"/>
                <a:cs typeface="ＭＳ Ｐゴシック"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400" b="1">
                <a:solidFill>
                  <a:srgbClr val="FFD34A"/>
                </a:solidFill>
                <a:latin typeface="Times" charset="0"/>
                <a:ea typeface="ＭＳ Ｐゴシック" charset="0"/>
                <a:cs typeface="ＭＳ Ｐゴシック" charset="0"/>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9900"/>
                </a:solidFill>
                <a:latin typeface="Times" charset="0"/>
                <a:ea typeface="ＭＳ Ｐゴシック" charset="0"/>
                <a:cs typeface="ＭＳ Ｐゴシック"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pitchFamily="-108" charset="0"/>
              <a:ea typeface="ＭＳ Ｐゴシック" charset="0"/>
              <a:cs typeface="ＭＳ Ｐゴシック"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009900"/>
                </a:solidFill>
                <a:latin typeface="Times" charset="0"/>
                <a:ea typeface="ＭＳ Ｐゴシック" charset="0"/>
                <a:cs typeface="ＭＳ Ｐゴシック"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9900"/>
                </a:solidFill>
                <a:latin typeface="Times" charset="0"/>
                <a:ea typeface="ＭＳ Ｐゴシック" charset="0"/>
                <a:cs typeface="ＭＳ Ｐゴシック"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009900"/>
                </a:solidFill>
                <a:latin typeface="Times" charset="0"/>
                <a:ea typeface="ＭＳ Ｐゴシック" charset="0"/>
                <a:cs typeface="ＭＳ Ｐゴシック"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charset="0"/>
                <a:ea typeface="ＭＳ Ｐゴシック" charset="0"/>
                <a:cs typeface="ＭＳ Ｐゴシック"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dirty="0">
                <a:solidFill>
                  <a:srgbClr val="FFFF00"/>
                </a:solidFill>
                <a:latin typeface="Comic Sans MS" charset="0"/>
                <a:ea typeface="ＭＳ Ｐゴシック" charset="0"/>
                <a:cs typeface="ＭＳ Ｐゴシック" charset="0"/>
              </a:rPr>
              <a:t>Because Messiah was long prophesied to appear through the tribe of Judah</a:t>
            </a:r>
            <a:r>
              <a:rPr lang="en-US" sz="2800" dirty="0">
                <a:solidFill>
                  <a:srgbClr val="00DFCA"/>
                </a:solidFill>
                <a:latin typeface="Comic Sans MS" charset="0"/>
                <a:ea typeface="ＭＳ Ｐゴシック" charset="0"/>
                <a:cs typeface="ＭＳ Ｐゴシック"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r>
              <a:rPr lang="en-US" sz="1600" b="1">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5400" b="1" dirty="0">
                <a:solidFill>
                  <a:srgbClr val="FFFFFF"/>
                </a:solidFill>
                <a:effectLst>
                  <a:outerShdw blurRad="50800" dist="88900" dir="2700000" algn="tl" rotWithShape="0">
                    <a:srgbClr val="000000"/>
                  </a:outerShdw>
                </a:effectLst>
                <a:latin typeface="Comic Sans MS" charset="0"/>
                <a:ea typeface="ＭＳ Ｐゴシック" charset="0"/>
                <a:cs typeface="ＭＳ Ｐゴシック"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5400" b="1">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377823960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FFD34A"/>
                  </a:solidFill>
                  <a:latin typeface="Times" pitchFamily="-112" charset="0"/>
                  <a:ea typeface="ＭＳ Ｐゴシック" charset="0"/>
                  <a:cs typeface="ＭＳ Ｐゴシック" charset="0"/>
                </a:rPr>
                <a:t>A R </a:t>
              </a:r>
              <a:r>
                <a:rPr lang="en-US" sz="6000">
                  <a:solidFill>
                    <a:srgbClr val="51DC00"/>
                  </a:solidFill>
                  <a:latin typeface="Times" pitchFamily="-112" charset="0"/>
                  <a:ea typeface="ＭＳ Ｐゴシック" charset="0"/>
                  <a:cs typeface="ＭＳ Ｐゴシック" charset="0"/>
                </a:rPr>
                <a:t>C</a:t>
              </a:r>
            </a:p>
          </p:txBody>
        </p:sp>
        <p:sp>
          <p:nvSpPr>
            <p:cNvPr id="471046" name="Rectangle 6"/>
            <p:cNvSpPr>
              <a:spLocks noChangeArrowheads="1"/>
            </p:cNvSpPr>
            <p:nvPr/>
          </p:nvSpPr>
          <p:spPr bwMode="auto">
            <a:xfrm>
              <a:off x="395" y="1212"/>
              <a:ext cx="149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3200">
                  <a:solidFill>
                    <a:srgbClr val="FFD34A"/>
                  </a:solidFill>
                  <a:latin typeface="Times" pitchFamily="-112" charset="0"/>
                  <a:ea typeface="ＭＳ Ｐゴシック" charset="0"/>
                  <a:cs typeface="ＭＳ Ｐゴシック" charset="0"/>
                </a:rPr>
                <a:t>The </a:t>
              </a:r>
              <a:r>
                <a:rPr lang="en-US" sz="3200" i="1">
                  <a:solidFill>
                    <a:srgbClr val="00FF00"/>
                  </a:solidFill>
                  <a:latin typeface="Times" pitchFamily="-112" charset="0"/>
                  <a:ea typeface="ＭＳ Ｐゴシック" charset="0"/>
                  <a:cs typeface="ＭＳ Ｐゴシック" charset="0"/>
                </a:rPr>
                <a:t>T</a:t>
              </a:r>
              <a:r>
                <a:rPr lang="en-US" sz="3200" b="1" i="1">
                  <a:solidFill>
                    <a:srgbClr val="00FF00"/>
                  </a:solidFill>
                  <a:latin typeface="Times" pitchFamily="-112" charset="0"/>
                  <a:ea typeface="ＭＳ Ｐゴシック" charset="0"/>
                  <a:cs typeface="ＭＳ Ｐゴシック" charset="0"/>
                </a:rPr>
                <a:t>HIRD </a:t>
              </a:r>
              <a:endParaRPr lang="en-US" sz="3200" i="1">
                <a:solidFill>
                  <a:srgbClr val="00FF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FD34A"/>
                  </a:solidFill>
                  <a:latin typeface="Times" pitchFamily="-112" charset="0"/>
                  <a:ea typeface="ＭＳ Ｐゴシック" charset="0"/>
                  <a:cs typeface="ＭＳ Ｐゴシック" charset="0"/>
                </a:rPr>
                <a:t> of</a:t>
              </a:r>
            </a:p>
            <a:p>
              <a:pPr algn="ctr" defTabSz="914400" eaLnBrk="0" fontAlgn="base" hangingPunct="0">
                <a:spcBef>
                  <a:spcPct val="0"/>
                </a:spcBef>
                <a:spcAft>
                  <a:spcPct val="0"/>
                </a:spcAft>
                <a:defRPr/>
              </a:pPr>
              <a:r>
                <a:rPr lang="en-US" sz="3200" b="1">
                  <a:solidFill>
                    <a:srgbClr val="00FF00"/>
                  </a:solidFill>
                  <a:latin typeface="Times" pitchFamily="-112" charset="0"/>
                  <a:ea typeface="ＭＳ Ｐゴシック" charset="0"/>
                  <a:cs typeface="ＭＳ Ｐゴシック" charset="0"/>
                </a:rPr>
                <a:t>THREE </a:t>
              </a:r>
            </a:p>
            <a:p>
              <a:pPr algn="ctr" defTabSz="914400" eaLnBrk="0" fontAlgn="base" hangingPunct="0">
                <a:spcBef>
                  <a:spcPct val="0"/>
                </a:spcBef>
                <a:spcAft>
                  <a:spcPct val="0"/>
                </a:spcAft>
                <a:defRPr/>
              </a:pPr>
              <a:r>
                <a:rPr lang="en-US" sz="3200" b="1">
                  <a:solidFill>
                    <a:srgbClr val="00FF00"/>
                  </a:solidFill>
                  <a:latin typeface="Times" pitchFamily="-112" charset="0"/>
                  <a:ea typeface="ＭＳ Ｐゴシック" charset="0"/>
                  <a:cs typeface="ＭＳ Ｐゴシック" charset="0"/>
                </a:rPr>
                <a:t>SOCIETIES</a:t>
              </a:r>
              <a:endParaRPr lang="en-US" sz="3200">
                <a:solidFill>
                  <a:srgbClr val="FFD34A"/>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r>
                <a:rPr lang="en-US" sz="3200">
                  <a:solidFill>
                    <a:srgbClr val="FFD34A"/>
                  </a:solidFill>
                  <a:latin typeface="Times" pitchFamily="-112" charset="0"/>
                  <a:ea typeface="ＭＳ Ｐゴシック" charset="0"/>
                  <a:cs typeface="ＭＳ Ｐゴシック" charset="0"/>
                </a:rPr>
                <a:t>is:</a:t>
              </a: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24933" name="Rectangle 10"/>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1A0004"/>
                </a:solidFill>
                <a:latin typeface="Times" charset="0"/>
                <a:ea typeface="ＭＳ Ｐゴシック" charset="0"/>
                <a:cs typeface="ＭＳ Ｐゴシック" charset="0"/>
              </a:rPr>
              <a:t>CAPTIVITY</a:t>
            </a: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 2 Kings 25:21</a:t>
            </a: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5" name="Rectangle 46"/>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800" b="1">
                <a:solidFill>
                  <a:srgbClr val="000000"/>
                </a:solidFill>
                <a:latin typeface="Helvetica" charset="0"/>
                <a:ea typeface="ＭＳ Ｐゴシック" charset="0"/>
                <a:cs typeface="ＭＳ Ｐゴシック"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124946"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3294561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7162800" cy="554037"/>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defTabSz="914400" eaLnBrk="0" fontAlgn="base" hangingPunct="0">
              <a:spcBef>
                <a:spcPct val="0"/>
              </a:spcBef>
              <a:spcAft>
                <a:spcPct val="0"/>
              </a:spcAft>
              <a:defRPr/>
            </a:pPr>
            <a:r>
              <a:rPr lang="en-US" sz="3600" b="1" dirty="0">
                <a:solidFill>
                  <a:srgbClr val="FFFFFF"/>
                </a:solidFill>
                <a:latin typeface="Comic Sans MS" charset="0"/>
                <a:ea typeface="ＭＳ Ｐゴシック" charset="0"/>
                <a:cs typeface="ＭＳ Ｐゴシック" charset="0"/>
              </a:rPr>
              <a:t>    The Ancient City of Babylon</a:t>
            </a:r>
            <a:endParaRPr lang="en-US" sz="2800" dirty="0">
              <a:solidFill>
                <a:srgbClr val="FFFFFF"/>
              </a:solidFill>
              <a:latin typeface="Comic Sans MS" charset="0"/>
              <a:ea typeface="ＭＳ Ｐゴシック" charset="0"/>
              <a:cs typeface="ＭＳ Ｐゴシック"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Daniel 1</a:t>
            </a: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5" name="Rectangle 67"/>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800" b="1">
                <a:solidFill>
                  <a:srgbClr val="000000"/>
                </a:solidFill>
                <a:latin typeface="Helvetica" charset="0"/>
                <a:ea typeface="ＭＳ Ｐゴシック" charset="0"/>
                <a:cs typeface="ＭＳ Ｐゴシック"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defTabSz="914400" eaLnBrk="0" fontAlgn="base" hangingPunct="0">
              <a:spcBef>
                <a:spcPct val="50000"/>
              </a:spcBef>
              <a:spcAft>
                <a:spcPct val="0"/>
              </a:spcAft>
              <a:defRPr/>
            </a:pPr>
            <a:r>
              <a:rPr lang="en-US" sz="2800" b="1">
                <a:solidFill>
                  <a:srgbClr val="FFF417"/>
                </a:solidFill>
                <a:latin typeface="Comic Sans MS" pitchFamily="-112" charset="0"/>
                <a:ea typeface="ＭＳ Ｐゴシック" charset="0"/>
                <a:cs typeface="ＭＳ Ｐゴシック" charset="0"/>
              </a:rPr>
              <a:t>Hanging Gardens of Babylon</a:t>
            </a: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400" b="1" i="1">
                <a:solidFill>
                  <a:srgbClr val="FFF417"/>
                </a:solidFill>
                <a:latin typeface="Comic Sans MS" pitchFamily="-112" charset="0"/>
                <a:ea typeface="ＭＳ Ｐゴシック" charset="0"/>
                <a:cs typeface="ＭＳ Ｐゴシック" charset="0"/>
              </a:rPr>
              <a:t>Euphrates River</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2000" b="1">
              <a:solidFill>
                <a:srgbClr val="FFFFFF"/>
              </a:solidFill>
              <a:latin typeface="Comic Sans MS" charset="0"/>
            </a:endParaRPr>
          </a:p>
        </p:txBody>
      </p:sp>
    </p:spTree>
    <p:extLst>
      <p:ext uri="{BB962C8B-B14F-4D97-AF65-F5344CB8AC3E}">
        <p14:creationId xmlns:p14="http://schemas.microsoft.com/office/powerpoint/2010/main" val="1141405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30" name="Rectangle 7"/>
          <p:cNvSpPr>
            <a:spLocks noChangeArrowheads="1"/>
          </p:cNvSpPr>
          <p:nvPr/>
        </p:nvSpPr>
        <p:spPr bwMode="auto">
          <a:xfrm>
            <a:off x="2881313" y="5502275"/>
            <a:ext cx="51450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THE STAGE OF THE ACTION</a:t>
            </a: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129035"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
        <p:nvSpPr>
          <p:cNvPr id="129036"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0"/>
              </a:spcBef>
              <a:spcAft>
                <a:spcPct val="0"/>
              </a:spcAft>
            </a:pPr>
            <a:r>
              <a:rPr lang="en-US" sz="1600" b="1">
                <a:solidFill>
                  <a:srgbClr val="1A0004"/>
                </a:solidFill>
                <a:latin typeface="Arial" charset="0"/>
                <a:cs typeface="Arial" charset="0"/>
              </a:rPr>
              <a:t>BABYLON</a:t>
            </a:r>
          </a:p>
        </p:txBody>
      </p:sp>
      <p:sp>
        <p:nvSpPr>
          <p:cNvPr id="473112"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29038"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0"/>
              </a:spcBef>
              <a:spcAft>
                <a:spcPct val="0"/>
              </a:spcAft>
            </a:pPr>
            <a:r>
              <a:rPr lang="en-US" sz="1600" b="1">
                <a:solidFill>
                  <a:srgbClr val="1A0004"/>
                </a:solidFill>
                <a:latin typeface="Arial" charset="0"/>
                <a:cs typeface="Arial" charset="0"/>
              </a:rPr>
              <a:t>PERSIAN GULF</a:t>
            </a:r>
          </a:p>
        </p:txBody>
      </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7" name="Rectangle 89"/>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800" b="1">
                <a:solidFill>
                  <a:srgbClr val="000000"/>
                </a:solidFill>
                <a:latin typeface="Helvetica" charset="0"/>
                <a:ea typeface="ＭＳ Ｐゴシック" charset="0"/>
                <a:cs typeface="ＭＳ Ｐゴシック" charset="0"/>
              </a:endParaRPr>
            </a:p>
          </p:txBody>
        </p:sp>
      </p:grpSp>
    </p:spTree>
    <p:extLst>
      <p:ext uri="{BB962C8B-B14F-4D97-AF65-F5344CB8AC3E}">
        <p14:creationId xmlns:p14="http://schemas.microsoft.com/office/powerpoint/2010/main" val="4263597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1075"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790015"/>
                </a:solidFill>
                <a:latin typeface="Times" charset="0"/>
                <a:ea typeface="ＭＳ Ｐゴシック" charset="0"/>
                <a:cs typeface="ＭＳ Ｐゴシック" charset="0"/>
              </a:rPr>
              <a:t>CAPTIVITY</a:t>
            </a:r>
          </a:p>
        </p:txBody>
      </p:sp>
      <p:sp>
        <p:nvSpPr>
          <p:cNvPr id="475141"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70 YEARS</a:t>
            </a:r>
          </a:p>
        </p:txBody>
      </p:sp>
      <p:sp>
        <p:nvSpPr>
          <p:cNvPr id="475142"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3  TREKS</a:t>
            </a: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Jer. 29:10; Ezra 3:8; Neh. 2:5-6</a:t>
            </a:r>
          </a:p>
        </p:txBody>
      </p:sp>
      <p:grpSp>
        <p:nvGrpSpPr>
          <p:cNvPr id="131088" name="Group 79"/>
          <p:cNvGrpSpPr>
            <a:grpSpLocks/>
          </p:cNvGrpSpPr>
          <p:nvPr/>
        </p:nvGrpSpPr>
        <p:grpSpPr bwMode="auto">
          <a:xfrm>
            <a:off x="7943850" y="3435350"/>
            <a:ext cx="1195388" cy="1098550"/>
            <a:chOff x="3544" y="2589"/>
            <a:chExt cx="753" cy="692"/>
          </a:xfrm>
        </p:grpSpPr>
        <p:sp>
          <p:nvSpPr>
            <p:cNvPr id="131108"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09"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0"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1"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2"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3"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4" name="Rectangle 86"/>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1115"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6"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17" name="Rectangle 89"/>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31118" name="Rectangle 90"/>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31119" name="Rectangle 9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31120"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21"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1122" name="Rectangle 9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800" b="1">
                <a:solidFill>
                  <a:srgbClr val="000000"/>
                </a:solidFill>
                <a:latin typeface="Helvetica" charset="0"/>
                <a:ea typeface="ＭＳ Ｐゴシック" charset="0"/>
                <a:cs typeface="ＭＳ Ｐゴシック" charset="0"/>
              </a:endParaRPr>
            </a:p>
          </p:txBody>
        </p:sp>
      </p:gr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FFD34A"/>
                  </a:solidFill>
                  <a:latin typeface="Times" pitchFamily="-112" charset="0"/>
                  <a:ea typeface="ＭＳ Ｐゴシック" charset="0"/>
                  <a:cs typeface="ＭＳ Ｐゴシック" charset="0"/>
                </a:rPr>
                <a:t>A R </a:t>
              </a:r>
              <a:r>
                <a:rPr lang="en-US" sz="6000">
                  <a:solidFill>
                    <a:srgbClr val="51DC00"/>
                  </a:solidFill>
                  <a:latin typeface="Times" pitchFamily="-112" charset="0"/>
                  <a:ea typeface="ＭＳ Ｐゴシック" charset="0"/>
                  <a:cs typeface="ＭＳ Ｐゴシック"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nvGrpSpPr>
          <p:cNvPr id="131096"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6600" b="1" i="1">
                <a:solidFill>
                  <a:srgbClr val="1A0004"/>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914400" eaLnBrk="0" fontAlgn="base" hangingPunct="0">
                <a:spcAft>
                  <a:spcPct val="0"/>
                </a:spcAft>
                <a:defRPr/>
              </a:pPr>
              <a:r>
                <a:rPr lang="en-US" altLang="ja-JP" dirty="0">
                  <a:ea typeface="ＭＳ Ｐゴシック" charset="0"/>
                  <a:cs typeface="ＭＳ Ｐゴシック" charset="0"/>
                </a:rPr>
                <a:t>"SYNAGOGUE"</a:t>
              </a:r>
              <a:endParaRPr lang="en-US" dirty="0">
                <a:ea typeface="ＭＳ Ｐゴシック" charset="0"/>
                <a:cs typeface="ＭＳ Ｐゴシック"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6600" b="1" i="1">
                <a:solidFill>
                  <a:srgbClr val="1A0004"/>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altLang="ja-JP" sz="6600" b="1" i="1" dirty="0">
                  <a:solidFill>
                    <a:srgbClr val="FCFC06"/>
                  </a:solidFill>
                  <a:effectLst>
                    <a:outerShdw blurRad="50800" dist="88900" dir="2700000" algn="tl" rotWithShape="0">
                      <a:srgbClr val="000000"/>
                    </a:outerShdw>
                  </a:effectLst>
                  <a:latin typeface="Kosher-Normal" charset="0"/>
                </a:rPr>
                <a:t>"JEWS"</a:t>
              </a:r>
              <a:endParaRPr lang="en-US" sz="6600" b="1" i="1" dirty="0">
                <a:solidFill>
                  <a:srgbClr val="FCFC06"/>
                </a:solidFill>
                <a:effectLst>
                  <a:outerShdw blurRad="50800" dist="88900" dir="2700000" algn="tl" rotWithShape="0">
                    <a:srgbClr val="000000"/>
                  </a:outerShdw>
                </a:effectLst>
                <a:latin typeface="Kosher-Normal" charset="0"/>
              </a:endParaRPr>
            </a:p>
          </p:txBody>
        </p:sp>
      </p:grpSp>
    </p:spTree>
    <p:extLst>
      <p:ext uri="{BB962C8B-B14F-4D97-AF65-F5344CB8AC3E}">
        <p14:creationId xmlns:p14="http://schemas.microsoft.com/office/powerpoint/2010/main" val="31637199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248313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buFont typeface="Arial"/>
              <a:buChar char="•"/>
              <a:defRPr/>
            </a:pPr>
            <a:r>
              <a:rPr lang="en-US" sz="5400" b="1" dirty="0">
                <a:effectLst>
                  <a:glow rad="127000">
                    <a:schemeClr val="tx1"/>
                  </a:glow>
                </a:effectLst>
                <a:latin typeface="Arial" charset="0"/>
                <a:ea typeface="ＭＳ Ｐゴシック" charset="0"/>
                <a:cs typeface="ＭＳ Ｐゴシック" charset="0"/>
              </a:rPr>
              <a:t>Why them?</a:t>
            </a: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buFont typeface="Arial"/>
              <a:buChar char="•"/>
              <a:defRPr/>
            </a:pPr>
            <a:r>
              <a:rPr lang="en-US" sz="5400" b="1" dirty="0">
                <a:effectLst>
                  <a:glow rad="127000">
                    <a:schemeClr val="tx1"/>
                  </a:glow>
                </a:effectLst>
                <a:latin typeface="Arial" charset="0"/>
                <a:ea typeface="ＭＳ Ｐゴシック" charset="0"/>
                <a:cs typeface="ＭＳ Ｐゴシック" charset="0"/>
              </a:rPr>
              <a:t>Why us?</a:t>
            </a:r>
          </a:p>
        </p:txBody>
      </p:sp>
    </p:spTree>
    <p:extLst>
      <p:ext uri="{BB962C8B-B14F-4D97-AF65-F5344CB8AC3E}">
        <p14:creationId xmlns:p14="http://schemas.microsoft.com/office/powerpoint/2010/main" val="208706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30933236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a:t>
            </a:r>
          </a:p>
        </p:txBody>
      </p:sp>
    </p:spTree>
    <p:extLst>
      <p:ext uri="{BB962C8B-B14F-4D97-AF65-F5344CB8AC3E}">
        <p14:creationId xmlns:p14="http://schemas.microsoft.com/office/powerpoint/2010/main" val="216401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FFD34A"/>
                  </a:solidFill>
                  <a:latin typeface="Times" pitchFamily="-112" charset="0"/>
                  <a:ea typeface="ＭＳ Ｐゴシック" charset="0"/>
                  <a:cs typeface="ＭＳ Ｐゴシック" charset="0"/>
                </a:rPr>
                <a:t>A R </a:t>
              </a:r>
              <a:r>
                <a:rPr lang="en-US" sz="6000">
                  <a:solidFill>
                    <a:srgbClr val="51DC00"/>
                  </a:solidFill>
                  <a:latin typeface="Times" pitchFamily="-112" charset="0"/>
                  <a:ea typeface="ＭＳ Ｐゴシック" charset="0"/>
                  <a:cs typeface="ＭＳ Ｐゴシック" charset="0"/>
                </a:rPr>
                <a:t>C</a:t>
              </a:r>
            </a:p>
          </p:txBody>
        </p:sp>
      </p:grpSp>
      <p:sp>
        <p:nvSpPr>
          <p:cNvPr id="133122"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pic>
        <p:nvPicPr>
          <p:cNvPr id="133123"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2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27"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a:solidFill>
                  <a:srgbClr val="1A0004"/>
                </a:solidFill>
                <a:latin typeface="Arial Black" charset="0"/>
                <a:ea typeface="ＭＳ Ｐゴシック" charset="0"/>
                <a:cs typeface="ＭＳ Ｐゴシック"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nvGrpSpPr>
          <p:cNvPr id="133133" name="Group 98"/>
          <p:cNvGrpSpPr>
            <a:grpSpLocks/>
          </p:cNvGrpSpPr>
          <p:nvPr/>
        </p:nvGrpSpPr>
        <p:grpSpPr bwMode="auto">
          <a:xfrm>
            <a:off x="7943850" y="3435350"/>
            <a:ext cx="1195388" cy="1098550"/>
            <a:chOff x="3544" y="2589"/>
            <a:chExt cx="753" cy="692"/>
          </a:xfrm>
        </p:grpSpPr>
        <p:sp>
          <p:nvSpPr>
            <p:cNvPr id="13314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7" name="Rectangle 105"/>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314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4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50" name="Rectangle 108"/>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33151" name="Rectangle 109"/>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33152" name="Rectangle 110"/>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3315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5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3155" name="Rectangle 113"/>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800" b="1">
                <a:solidFill>
                  <a:srgbClr val="000000"/>
                </a:solidFill>
                <a:latin typeface="Helvetica" charset="0"/>
                <a:ea typeface="ＭＳ Ｐゴシック" charset="0"/>
                <a:cs typeface="ＭＳ Ｐゴシック" charset="0"/>
              </a:endParaRPr>
            </a:p>
          </p:txBody>
        </p:sp>
      </p:gr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400" b="1">
                <a:solidFill>
                  <a:srgbClr val="F8131B"/>
                </a:solidFill>
                <a:latin typeface="Helvetica" pitchFamily="-112" charset="0"/>
                <a:ea typeface="ＭＳ Ｐゴシック" charset="0"/>
                <a:cs typeface="ＭＳ Ｐゴシック" charset="0"/>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313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133138"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1576996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533400"/>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en-US" sz="3600" b="1" dirty="0">
                <a:solidFill>
                  <a:schemeClr val="tx1"/>
                </a:solidFill>
                <a:effectLst/>
                <a:latin typeface="Arial" charset="0"/>
                <a:ea typeface="ＭＳ Ｐゴシック" charset="0"/>
                <a:cs typeface="ＭＳ Ｐゴシック" charset="0"/>
              </a:rPr>
              <a:t>Yellow Pages</a:t>
            </a: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a:effectLst>
                  <a:glow rad="228600">
                    <a:schemeClr val="tx1"/>
                  </a:glow>
                </a:effectLst>
              </a:rPr>
              <a:t>How to find a church</a:t>
            </a:r>
            <a:r>
              <a:rPr lang="mr-IN" sz="4800" b="1">
                <a:effectLst>
                  <a:glow rad="228600">
                    <a:schemeClr val="tx1"/>
                  </a:glow>
                </a:effectLst>
              </a:rPr>
              <a:t>…</a:t>
            </a:r>
            <a:endParaRPr lang="en-US" sz="4800" b="1">
              <a:effectLst>
                <a:glow rad="228600">
                  <a:schemeClr val="tx1"/>
                </a:glow>
              </a:effectLst>
            </a:endParaRPr>
          </a:p>
        </p:txBody>
      </p:sp>
    </p:spTree>
    <p:extLst>
      <p:ext uri="{BB962C8B-B14F-4D97-AF65-F5344CB8AC3E}">
        <p14:creationId xmlns:p14="http://schemas.microsoft.com/office/powerpoint/2010/main" val="34320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5171"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790015"/>
                </a:solidFill>
                <a:latin typeface="Times" charset="0"/>
                <a:ea typeface="ＭＳ Ｐゴシック" charset="0"/>
                <a:cs typeface="ＭＳ Ｐゴシック" charset="0"/>
              </a:rPr>
              <a:t>CAPTIVITY</a:t>
            </a:r>
          </a:p>
        </p:txBody>
      </p:sp>
      <p:sp>
        <p:nvSpPr>
          <p:cNvPr id="135172" name="Rectangle 5"/>
          <p:cNvSpPr>
            <a:spLocks noChangeArrowheads="1"/>
          </p:cNvSpPr>
          <p:nvPr/>
        </p:nvSpPr>
        <p:spPr bwMode="auto">
          <a:xfrm>
            <a:off x="3630613" y="1828800"/>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70 YEARS</a:t>
            </a:r>
          </a:p>
        </p:txBody>
      </p:sp>
      <p:sp>
        <p:nvSpPr>
          <p:cNvPr id="135173"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3  TREKS</a:t>
            </a:r>
          </a:p>
        </p:txBody>
      </p:sp>
      <p:sp>
        <p:nvSpPr>
          <p:cNvPr id="477191"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790015"/>
                </a:solidFill>
                <a:latin typeface="Times" charset="0"/>
                <a:ea typeface="ＭＳ Ｐゴシック" charset="0"/>
                <a:cs typeface="ＭＳ Ｐゴシック" charset="0"/>
              </a:rPr>
              <a:t>100 YEARS / 50,000</a:t>
            </a: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r>
              <a:rPr lang="en-US" sz="1600" b="1">
                <a:solidFill>
                  <a:srgbClr val="FFFFFF"/>
                </a:solidFill>
                <a:latin typeface="Comic Sans MS" charset="0"/>
              </a:rPr>
              <a:t>Ezra 1 through 2</a:t>
            </a:r>
          </a:p>
        </p:txBody>
      </p:sp>
      <p:grpSp>
        <p:nvGrpSpPr>
          <p:cNvPr id="135185" name="Group 113"/>
          <p:cNvGrpSpPr>
            <a:grpSpLocks/>
          </p:cNvGrpSpPr>
          <p:nvPr/>
        </p:nvGrpSpPr>
        <p:grpSpPr bwMode="auto">
          <a:xfrm>
            <a:off x="7943850" y="3435350"/>
            <a:ext cx="1195388" cy="1098550"/>
            <a:chOff x="3544" y="2589"/>
            <a:chExt cx="753" cy="692"/>
          </a:xfrm>
        </p:grpSpPr>
        <p:sp>
          <p:nvSpPr>
            <p:cNvPr id="135197"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98"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199"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0"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1"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2"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3" name="Rectangle 120"/>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5204"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5"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06" name="Rectangle 123"/>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35207" name="Rectangle 124"/>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35208"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endParaRPr lang="en-US" sz="1000" b="1">
                <a:solidFill>
                  <a:srgbClr val="000000"/>
                </a:solidFill>
                <a:latin typeface="Helvetica" charset="0"/>
                <a:ea typeface="ＭＳ Ｐゴシック" charset="0"/>
                <a:cs typeface="ＭＳ Ｐゴシック" charset="0"/>
              </a:endParaRPr>
            </a:p>
          </p:txBody>
        </p:sp>
        <p:sp>
          <p:nvSpPr>
            <p:cNvPr id="135209"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10"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5211" name="Rectangle 128"/>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gr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sp>
        <p:nvSpPr>
          <p:cNvPr id="135188"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FFD34A"/>
                  </a:solidFill>
                  <a:latin typeface="Times" pitchFamily="-112" charset="0"/>
                  <a:ea typeface="ＭＳ Ｐゴシック" charset="0"/>
                  <a:cs typeface="ＭＳ Ｐゴシック" charset="0"/>
                </a:rPr>
                <a:t>A R </a:t>
              </a:r>
              <a:r>
                <a:rPr lang="en-US" sz="6000">
                  <a:solidFill>
                    <a:srgbClr val="51DC00"/>
                  </a:solidFill>
                  <a:latin typeface="Times" pitchFamily="-112" charset="0"/>
                  <a:ea typeface="ＭＳ Ｐゴシック" charset="0"/>
                  <a:cs typeface="ＭＳ Ｐゴシック" charset="0"/>
                </a:rPr>
                <a:t>C</a:t>
              </a:r>
            </a:p>
          </p:txBody>
        </p:sp>
      </p:grpSp>
      <p:grpSp>
        <p:nvGrpSpPr>
          <p:cNvPr id="135190"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Tree>
    <p:extLst>
      <p:ext uri="{BB962C8B-B14F-4D97-AF65-F5344CB8AC3E}">
        <p14:creationId xmlns:p14="http://schemas.microsoft.com/office/powerpoint/2010/main" val="866897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000">
              <a:solidFill>
                <a:srgbClr val="00DFCA"/>
              </a:solidFill>
              <a:latin typeface="Comic Sans MS" charset="0"/>
              <a:ea typeface="ＭＳ Ｐゴシック" charset="0"/>
              <a:cs typeface="ＭＳ Ｐゴシック"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5400" b="1">
                <a:solidFill>
                  <a:srgbClr val="25F7FA"/>
                </a:solidFill>
                <a:latin typeface="Comic Sans MS" pitchFamily="-112" charset="0"/>
                <a:ea typeface="ＭＳ Ｐゴシック" charset="0"/>
                <a:cs typeface="ＭＳ Ｐゴシック" charset="0"/>
              </a:rPr>
              <a:t>50,000 RETURNED!</a:t>
            </a:r>
          </a:p>
        </p:txBody>
      </p:sp>
      <p:sp>
        <p:nvSpPr>
          <p:cNvPr id="546834" name="Text Box 18"/>
          <p:cNvSpPr txBox="1">
            <a:spLocks noChangeArrowheads="1"/>
          </p:cNvSpPr>
          <p:nvPr/>
        </p:nvSpPr>
        <p:spPr bwMode="auto">
          <a:xfrm>
            <a:off x="1333500" y="2235200"/>
            <a:ext cx="6477000" cy="33813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5400" b="1">
                <a:solidFill>
                  <a:srgbClr val="FFFF00"/>
                </a:solidFill>
                <a:latin typeface="Comic Sans MS" pitchFamily="-112" charset="0"/>
                <a:ea typeface="ＭＳ Ｐゴシック" charset="0"/>
                <a:cs typeface="ＭＳ Ｐゴシック" charset="0"/>
              </a:rPr>
              <a:t>BUT MANY MORE STAYED BEHIND TO </a:t>
            </a:r>
            <a:r>
              <a:rPr lang="en-US" sz="5400" b="1" i="1" u="sng">
                <a:solidFill>
                  <a:srgbClr val="1CFF23"/>
                </a:solidFill>
                <a:latin typeface="Comic Sans MS" pitchFamily="-112" charset="0"/>
                <a:ea typeface="ＭＳ Ｐゴシック" charset="0"/>
                <a:cs typeface="ＭＳ Ｐゴシック" charset="0"/>
              </a:rPr>
              <a:t>FINANCE</a:t>
            </a:r>
            <a:r>
              <a:rPr lang="en-US" sz="5400" b="1" i="1" u="sng">
                <a:solidFill>
                  <a:srgbClr val="FFFF00"/>
                </a:solidFill>
                <a:latin typeface="Comic Sans MS" pitchFamily="-112" charset="0"/>
                <a:ea typeface="ＭＳ Ｐゴシック" charset="0"/>
                <a:cs typeface="ＭＳ Ｐゴシック" charset="0"/>
              </a:rPr>
              <a:t> </a:t>
            </a:r>
            <a:r>
              <a:rPr lang="en-US" sz="5400" b="1">
                <a:solidFill>
                  <a:srgbClr val="FFFF00"/>
                </a:solidFill>
                <a:latin typeface="Comic Sans MS" pitchFamily="-112" charset="0"/>
                <a:ea typeface="ＭＳ Ｐゴシック" charset="0"/>
                <a:cs typeface="ＭＳ Ｐゴシック" charset="0"/>
              </a:rPr>
              <a:t>THE RETURN.</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137224"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25"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26"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27"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28"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29"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30" name="Rectangle 89"/>
          <p:cNvSpPr>
            <a:spLocks noChangeArrowheads="1"/>
          </p:cNvSpPr>
          <p:nvPr/>
        </p:nvSpPr>
        <p:spPr bwMode="auto">
          <a:xfrm>
            <a:off x="7943850" y="3435350"/>
            <a:ext cx="777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7231"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32"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33" name="Rectangle 92"/>
          <p:cNvSpPr>
            <a:spLocks noChangeArrowheads="1"/>
          </p:cNvSpPr>
          <p:nvPr/>
        </p:nvSpPr>
        <p:spPr bwMode="auto">
          <a:xfrm>
            <a:off x="8135938" y="3694113"/>
            <a:ext cx="7032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37234" name="Rectangle 93"/>
          <p:cNvSpPr>
            <a:spLocks noChangeArrowheads="1"/>
          </p:cNvSpPr>
          <p:nvPr/>
        </p:nvSpPr>
        <p:spPr bwMode="auto">
          <a:xfrm>
            <a:off x="8183563" y="3871913"/>
            <a:ext cx="6254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37235"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36"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7237"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r>
              <a:rPr lang="en-US" sz="1600" b="1">
                <a:solidFill>
                  <a:srgbClr val="FFFFFF"/>
                </a:solidFill>
                <a:latin typeface="Comic Sans MS" charset="0"/>
              </a:rPr>
              <a:t>Ezra 1:4</a:t>
            </a:r>
          </a:p>
        </p:txBody>
      </p:sp>
      <p:sp>
        <p:nvSpPr>
          <p:cNvPr id="137241"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1</a:t>
            </a:r>
            <a:endParaRPr lang="en-US" sz="1600">
              <a:solidFill>
                <a:srgbClr val="FFA27C"/>
              </a:solidFill>
              <a:latin typeface="B VAG Rounded Bold" charset="0"/>
            </a:endParaRPr>
          </a:p>
        </p:txBody>
      </p:sp>
    </p:spTree>
    <p:extLst>
      <p:ext uri="{BB962C8B-B14F-4D97-AF65-F5344CB8AC3E}">
        <p14:creationId xmlns:p14="http://schemas.microsoft.com/office/powerpoint/2010/main" val="962157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9267" name="Rectangle 4"/>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790015"/>
                </a:solidFill>
                <a:latin typeface="Times" charset="0"/>
                <a:ea typeface="ＭＳ Ｐゴシック" charset="0"/>
                <a:cs typeface="ＭＳ Ｐゴシック" charset="0"/>
              </a:rPr>
              <a:t>CAPTIVITY</a:t>
            </a:r>
          </a:p>
        </p:txBody>
      </p:sp>
      <p:sp>
        <p:nvSpPr>
          <p:cNvPr id="139268" name="Rectangle 5"/>
          <p:cNvSpPr>
            <a:spLocks noChangeArrowheads="1"/>
          </p:cNvSpPr>
          <p:nvPr/>
        </p:nvSpPr>
        <p:spPr bwMode="auto">
          <a:xfrm>
            <a:off x="3630613" y="181292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70 YEARS</a:t>
            </a:r>
          </a:p>
        </p:txBody>
      </p:sp>
      <p:sp>
        <p:nvSpPr>
          <p:cNvPr id="139269" name="Rectangle 6"/>
          <p:cNvSpPr>
            <a:spLocks noChangeArrowheads="1"/>
          </p:cNvSpPr>
          <p:nvPr/>
        </p:nvSpPr>
        <p:spPr bwMode="auto">
          <a:xfrm>
            <a:off x="3706813" y="227012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A0004"/>
                </a:solidFill>
                <a:latin typeface="Times" charset="0"/>
                <a:ea typeface="ＭＳ Ｐゴシック" charset="0"/>
                <a:cs typeface="ＭＳ Ｐゴシック" charset="0"/>
              </a:rPr>
              <a:t>3  TREKS</a:t>
            </a:r>
          </a:p>
        </p:txBody>
      </p:sp>
      <p:sp>
        <p:nvSpPr>
          <p:cNvPr id="139270" name="Rectangle 7"/>
          <p:cNvSpPr>
            <a:spLocks noChangeArrowheads="1"/>
          </p:cNvSpPr>
          <p:nvPr/>
        </p:nvSpPr>
        <p:spPr bwMode="auto">
          <a:xfrm>
            <a:off x="3221038" y="276860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100 YEARS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Z - E - N</a:t>
            </a: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Jer. 29; Ezra 3; Neh.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FF"/>
                </a:solidFill>
                <a:latin typeface="Comic Sans MS" pitchFamily="-112" charset="0"/>
                <a:ea typeface="ＭＳ Ｐゴシック" charset="0"/>
                <a:cs typeface="ＭＳ Ｐゴシック" charset="0"/>
              </a:rPr>
              <a:t>EZRA</a:t>
            </a: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FF"/>
                </a:solidFill>
                <a:latin typeface="Comic Sans MS" pitchFamily="-112" charset="0"/>
                <a:ea typeface="ＭＳ Ｐゴシック" charset="0"/>
                <a:cs typeface="ＭＳ Ｐゴシック" charset="0"/>
              </a:rPr>
              <a:t>NEHEMIAH</a:t>
            </a: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39285" name="Group 93"/>
          <p:cNvGrpSpPr>
            <a:grpSpLocks/>
          </p:cNvGrpSpPr>
          <p:nvPr/>
        </p:nvGrpSpPr>
        <p:grpSpPr bwMode="auto">
          <a:xfrm>
            <a:off x="7943850" y="3435350"/>
            <a:ext cx="1195388" cy="1098550"/>
            <a:chOff x="3544" y="2589"/>
            <a:chExt cx="753" cy="692"/>
          </a:xfrm>
        </p:grpSpPr>
        <p:sp>
          <p:nvSpPr>
            <p:cNvPr id="139299"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0"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1"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2"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3"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4"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5" name="Rectangle 100"/>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3930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08" name="Rectangle 103"/>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39309" name="Rectangle 104"/>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39310" name="Rectangle 10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Z - E - N</a:t>
              </a:r>
            </a:p>
          </p:txBody>
        </p:sp>
        <p:sp>
          <p:nvSpPr>
            <p:cNvPr id="139311"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12"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39313" name="Rectangle 108"/>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gr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600">
                  <a:solidFill>
                    <a:srgbClr val="FFD34A"/>
                  </a:solidFill>
                  <a:latin typeface="Times" pitchFamily="-112" charset="0"/>
                  <a:ea typeface="ＭＳ Ｐゴシック" charset="0"/>
                  <a:cs typeface="ＭＳ Ｐゴシック" charset="0"/>
                </a:rPr>
                <a:t>A R </a:t>
              </a:r>
              <a:r>
                <a:rPr lang="en-US" sz="6000">
                  <a:solidFill>
                    <a:srgbClr val="51DC00"/>
                  </a:solidFill>
                  <a:latin typeface="Times" pitchFamily="-112" charset="0"/>
                  <a:ea typeface="ＭＳ Ｐゴシック" charset="0"/>
                  <a:cs typeface="ＭＳ Ｐゴシック"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FF"/>
                </a:solidFill>
                <a:latin typeface="Comic Sans MS" pitchFamily="-112" charset="0"/>
                <a:ea typeface="ＭＳ Ｐゴシック" charset="0"/>
                <a:cs typeface="ＭＳ Ｐゴシック" charset="0"/>
              </a:rPr>
              <a:t>ZERUBBABEL</a:t>
            </a:r>
          </a:p>
        </p:txBody>
      </p:sp>
      <p:grpSp>
        <p:nvGrpSpPr>
          <p:cNvPr id="139293"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2745760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114FFB"/>
                </a:solidFill>
                <a:latin typeface="Times" charset="0"/>
                <a:ea typeface="ＭＳ Ｐゴシック" charset="0"/>
                <a:cs typeface="ＭＳ Ｐゴシック"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14FFB"/>
                </a:solidFill>
                <a:latin typeface="Times" charset="0"/>
                <a:ea typeface="ＭＳ Ｐゴシック" charset="0"/>
                <a:cs typeface="ＭＳ Ｐゴシック"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FFFF00"/>
                </a:solidFill>
                <a:latin typeface="Times" charset="0"/>
                <a:ea typeface="ＭＳ Ｐゴシック" charset="0"/>
                <a:cs typeface="ＭＳ Ｐゴシック"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EZRA</a:t>
            </a:r>
            <a:r>
              <a:rPr lang="en-US" sz="3200" b="1">
                <a:solidFill>
                  <a:srgbClr val="FFFF00"/>
                </a:solidFill>
                <a:latin typeface="Comic Sans MS" pitchFamily="-112" charset="0"/>
                <a:ea typeface="ＭＳ Ｐゴシック" charset="0"/>
                <a:cs typeface="ＭＳ Ｐゴシック"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1CFF23"/>
                </a:solidFill>
                <a:latin typeface="Comic Sans MS" pitchFamily="-112" charset="0"/>
                <a:ea typeface="ＭＳ Ｐゴシック" charset="0"/>
                <a:cs typeface="ＭＳ Ｐゴシック"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ZERUBBABEL</a:t>
            </a:r>
            <a:r>
              <a:rPr lang="en-US" sz="3200" b="1">
                <a:solidFill>
                  <a:srgbClr val="FFFF00"/>
                </a:solidFill>
                <a:latin typeface="Comic Sans MS" pitchFamily="-112" charset="0"/>
                <a:ea typeface="ＭＳ Ｐゴシック" charset="0"/>
                <a:cs typeface="ＭＳ Ｐゴシック" charset="0"/>
              </a:rPr>
              <a:t>…returns to begin rebuilding the Temple.</a:t>
            </a:r>
          </a:p>
        </p:txBody>
      </p:sp>
      <p:sp>
        <p:nvSpPr>
          <p:cNvPr id="642105" name="Rectangle 57"/>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a:solidFill>
                    <a:srgbClr val="FFD34A"/>
                  </a:solidFill>
                  <a:latin typeface="Comic Sans MS" pitchFamily="-112" charset="0"/>
                  <a:ea typeface="ＭＳ Ｐゴシック" charset="0"/>
                  <a:cs typeface="ＭＳ Ｐゴシック" charset="0"/>
                </a:rPr>
                <a:t>THREE DIPLOMAT PRIESTS</a:t>
              </a: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15988263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Cyrus the Great Conquers Babylon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In the first year of King Cyrus of Persia [538 BC], the L</a:t>
            </a:r>
            <a:r>
              <a:rPr lang="en-US" sz="2800" b="1">
                <a:solidFill>
                  <a:srgbClr val="FFFFFF"/>
                </a:solidFill>
                <a:effectLst>
                  <a:glow rad="127000">
                    <a:srgbClr val="000000"/>
                  </a:glow>
                </a:effectLst>
                <a:latin typeface="Arial" charset="0"/>
                <a:ea typeface="ＭＳ Ｐゴシック" charset="0"/>
                <a:cs typeface="ＭＳ Ｐゴシック" charset="0"/>
              </a:rPr>
              <a:t>ORD</a:t>
            </a:r>
            <a:r>
              <a:rPr lang="en-US" sz="3200" b="1">
                <a:solidFill>
                  <a:srgbClr val="FFFFFF"/>
                </a:solidFill>
                <a:effectLst>
                  <a:glow rad="127000">
                    <a:srgbClr val="000000"/>
                  </a:glow>
                </a:effectLst>
                <a:latin typeface="Arial" charset="0"/>
                <a:ea typeface="ＭＳ Ｐゴシック" charset="0"/>
                <a:cs typeface="ＭＳ Ｐゴシック" charset="0"/>
              </a:rPr>
              <a:t> fulfilled the prophecy he had given through Jeremiah [25:11-12]. He stirred the heart of Cyrus to put this proclamation in writing and to send it throughout his kingdom</a:t>
            </a:r>
            <a:r>
              <a:rPr lang="ru-RU" sz="3200" b="1">
                <a:solidFill>
                  <a:srgbClr val="FFFFFF"/>
                </a:solidFill>
                <a:effectLst>
                  <a:glow rad="127000">
                    <a:srgbClr val="000000"/>
                  </a:glow>
                </a:effectLst>
                <a:latin typeface="Arial" charset="0"/>
                <a:ea typeface="ＭＳ Ｐゴシック" charset="0"/>
                <a:cs typeface="ＭＳ Ｐゴシック" charset="0"/>
              </a:rPr>
              <a:t>"</a:t>
            </a:r>
            <a:r>
              <a:rPr lang="en-US" sz="3200" b="1">
                <a:solidFill>
                  <a:srgbClr val="FFFFFF"/>
                </a:solidFill>
                <a:effectLst>
                  <a:glow rad="127000">
                    <a:srgbClr val="000000"/>
                  </a:glow>
                </a:effectLst>
                <a:latin typeface="Arial" charset="0"/>
                <a:ea typeface="ＭＳ Ｐゴシック" charset="0"/>
                <a:cs typeface="ＭＳ Ｐゴシック" charset="0"/>
              </a:rPr>
              <a:t> (Ezra 1:1 </a:t>
            </a:r>
            <a:r>
              <a:rPr lang="en-US" sz="2400" b="1">
                <a:solidFill>
                  <a:srgbClr val="FFFFFF"/>
                </a:solidFill>
                <a:effectLst>
                  <a:glow rad="127000">
                    <a:srgbClr val="000000"/>
                  </a:glow>
                </a:effectLst>
                <a:latin typeface="Arial" charset="0"/>
                <a:ea typeface="ＭＳ Ｐゴシック" charset="0"/>
                <a:cs typeface="ＭＳ Ｐゴシック" charset="0"/>
              </a:rPr>
              <a:t>NLT</a:t>
            </a:r>
            <a:r>
              <a:rPr lang="en-US" sz="3200" b="1">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675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Decree of Cyrus</a:t>
            </a: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This is what Cyrus king of Persia says: </a:t>
            </a:r>
            <a:r>
              <a:rPr lang="uk-UA" sz="2800" b="1">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the God of heaven, has given me all the kingdoms of the earth and he has appointed me to build a temple for him at Jerusalem in Judah. </a:t>
            </a:r>
            <a:r>
              <a:rPr lang="en-US" sz="2800" b="1" baseline="30000">
                <a:solidFill>
                  <a:srgbClr val="FFFFFF"/>
                </a:solidFill>
                <a:effectLst>
                  <a:glow rad="127000">
                    <a:srgbClr val="000000"/>
                  </a:glow>
                </a:effectLst>
                <a:latin typeface="Arial" charset="0"/>
                <a:ea typeface="ＭＳ Ｐゴシック" charset="0"/>
                <a:cs typeface="ＭＳ Ｐゴシック" charset="0"/>
              </a:rPr>
              <a:t>3</a:t>
            </a:r>
            <a:r>
              <a:rPr lang="en-US" sz="2800" b="1">
                <a:solidFill>
                  <a:srgbClr val="FFFFFF"/>
                </a:solidFill>
                <a:effectLst>
                  <a:glow rad="127000">
                    <a:srgbClr val="000000"/>
                  </a:glow>
                </a:effectLst>
                <a:latin typeface="Arial" charset="0"/>
                <a:ea typeface="ＭＳ Ｐゴシック" charset="0"/>
                <a:cs typeface="ＭＳ Ｐゴシック" charset="0"/>
              </a:rPr>
              <a:t>Any of his people among you may go up to Jerusalem in Judah and build the temple of the LORD, the God of Israel, the God who is in Jerusalem, and may their God be with them. </a:t>
            </a:r>
            <a:r>
              <a:rPr lang="en-US" sz="2800" b="1" baseline="30000">
                <a:solidFill>
                  <a:srgbClr val="FFFFFF"/>
                </a:solidFill>
                <a:effectLst>
                  <a:glow rad="127000">
                    <a:srgbClr val="000000"/>
                  </a:glow>
                </a:effectLst>
                <a:latin typeface="Arial" charset="0"/>
                <a:ea typeface="ＭＳ Ｐゴシック" charset="0"/>
                <a:cs typeface="ＭＳ Ｐゴシック" charset="0"/>
              </a:rPr>
              <a:t>4</a:t>
            </a:r>
            <a:r>
              <a:rPr lang="en-US" sz="2800" b="1">
                <a:solidFill>
                  <a:srgbClr val="FFFFFF"/>
                </a:solidFill>
                <a:effectLst>
                  <a:glow rad="127000">
                    <a:srgbClr val="000000"/>
                  </a:glow>
                </a:effectLst>
                <a:latin typeface="Arial" charset="0"/>
                <a:ea typeface="ＭＳ Ｐゴシック" charset="0"/>
                <a:cs typeface="ＭＳ Ｐゴシック" charset="0"/>
              </a:rPr>
              <a:t>And in any locality where survivors may now be living, the people are to provide them with silver and gold, with goods and livestock, and with freewill offerings for the temple of God in Jerusalem</a:t>
            </a:r>
            <a:r>
              <a:rPr lang="uk-UA" sz="2800" b="1">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 </a:t>
            </a:r>
            <a:r>
              <a:rPr lang="ru-RU" sz="2800" b="1">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 (Ezra 1:2-4 </a:t>
            </a:r>
            <a:r>
              <a:rPr lang="en-US" sz="2000" b="1">
                <a:solidFill>
                  <a:srgbClr val="FFFFFF"/>
                </a:solidFill>
                <a:effectLst>
                  <a:glow rad="127000">
                    <a:srgbClr val="000000"/>
                  </a:glow>
                </a:effectLst>
                <a:latin typeface="Arial" charset="0"/>
                <a:ea typeface="ＭＳ Ｐゴシック" charset="0"/>
                <a:cs typeface="ＭＳ Ｐゴシック" charset="0"/>
              </a:rPr>
              <a:t>NLT</a:t>
            </a:r>
            <a:r>
              <a:rPr lang="en-US" sz="2800" b="1">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609556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i="1">
                <a:solidFill>
                  <a:schemeClr val="tx1"/>
                </a:solidFill>
                <a:latin typeface="Arial" charset="0"/>
                <a:ea typeface="ＭＳ Ｐゴシック" charset="0"/>
                <a:cs typeface="ＭＳ Ｐゴシック" charset="0"/>
              </a:rPr>
              <a:t>The Persian Empire in the 5</a:t>
            </a:r>
            <a:r>
              <a:rPr lang="en-US" sz="2000" b="1" i="1" baseline="30000">
                <a:solidFill>
                  <a:schemeClr val="tx1"/>
                </a:solidFill>
                <a:latin typeface="Arial" charset="0"/>
                <a:ea typeface="ＭＳ Ｐゴシック" charset="0"/>
                <a:cs typeface="ＭＳ Ｐゴシック" charset="0"/>
              </a:rPr>
              <a:t>th</a:t>
            </a:r>
            <a:r>
              <a:rPr lang="en-US" sz="2000" b="1" i="1">
                <a:solidFill>
                  <a:schemeClr val="tx1"/>
                </a:solidFill>
                <a:latin typeface="Arial" charset="0"/>
                <a:ea typeface="ＭＳ Ｐゴシック" charset="0"/>
                <a:cs typeface="ＭＳ Ｐゴシック" charset="0"/>
              </a:rPr>
              <a:t> century BC </a:t>
            </a:r>
            <a:br>
              <a:rPr lang="en-US" sz="2000" b="1" i="1">
                <a:solidFill>
                  <a:schemeClr val="tx1"/>
                </a:solidFill>
                <a:latin typeface="Arial" charset="0"/>
                <a:ea typeface="ＭＳ Ｐゴシック" charset="0"/>
                <a:cs typeface="ＭＳ Ｐゴシック" charset="0"/>
              </a:rPr>
            </a:br>
            <a:r>
              <a:rPr lang="en-US" sz="2000" b="1" i="1">
                <a:solidFill>
                  <a:schemeClr val="tx1"/>
                </a:solidFill>
                <a:latin typeface="Arial" charset="0"/>
                <a:ea typeface="ＭＳ Ｐゴシック" charset="0"/>
                <a:cs typeface="ＭＳ Ｐゴシック" charset="0"/>
              </a:rPr>
              <a:t>extended "from India and Ethiopia" (Esther 1:1)</a:t>
            </a:r>
          </a:p>
        </p:txBody>
      </p:sp>
    </p:spTree>
    <p:extLst>
      <p:ext uri="{BB962C8B-B14F-4D97-AF65-F5344CB8AC3E}">
        <p14:creationId xmlns:p14="http://schemas.microsoft.com/office/powerpoint/2010/main" val="2975325990"/>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But WHY </a:t>
            </a:r>
            <a:br>
              <a:rPr lang="en-US" sz="72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was a return to the land of Israel so important?</a:t>
            </a:r>
          </a:p>
        </p:txBody>
      </p:sp>
    </p:spTree>
    <p:extLst>
      <p:ext uri="{BB962C8B-B14F-4D97-AF65-F5344CB8AC3E}">
        <p14:creationId xmlns:p14="http://schemas.microsoft.com/office/powerpoint/2010/main" val="1400422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8850"/>
            <a:ext cx="9296400" cy="778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latin typeface="Times" charset="0"/>
                <a:ea typeface="ＭＳ Ｐゴシック" charset="0"/>
                <a:cs typeface="ＭＳ Ｐゴシック" charset="0"/>
              </a:rPr>
              <a:t>Borders of the Land Promised to Abraham</a:t>
            </a:r>
          </a:p>
        </p:txBody>
      </p:sp>
      <p:pic>
        <p:nvPicPr>
          <p:cNvPr id="64102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7" name="AutoShape 7"/>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641031" name="Text Box 8"/>
          <p:cNvSpPr txBox="1">
            <a:spLocks noChangeArrowheads="1"/>
          </p:cNvSpPr>
          <p:nvPr/>
        </p:nvSpPr>
        <p:spPr bwMode="auto">
          <a:xfrm>
            <a:off x="3124200" y="3048000"/>
            <a:ext cx="6019800" cy="2654300"/>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2800" baseline="0">
                <a:solidFill>
                  <a:srgbClr val="FFFFFF"/>
                </a:solidFill>
                <a:latin typeface="Tahoma" charset="0"/>
              </a:rPr>
              <a:t>Genesis 15:18 </a:t>
            </a:r>
          </a:p>
          <a:p>
            <a:pPr defTabSz="914400" eaLnBrk="0" fontAlgn="base" hangingPunct="0">
              <a:spcBef>
                <a:spcPct val="0"/>
              </a:spcBef>
              <a:spcAft>
                <a:spcPct val="0"/>
              </a:spcAft>
            </a:pPr>
            <a:r>
              <a:rPr lang="en-US" sz="2800" baseline="0">
                <a:solidFill>
                  <a:srgbClr val="FFFFFF"/>
                </a:solidFill>
                <a:latin typeface="Tahoma" charset="0"/>
              </a:rPr>
              <a:t>On that day the LORD made a covenant with Abram, saying, </a:t>
            </a:r>
            <a:r>
              <a:rPr lang="ru-RU" altLang="ja-JP" sz="2800" baseline="0">
                <a:solidFill>
                  <a:srgbClr val="FFFFFF"/>
                </a:solidFill>
                <a:latin typeface="Tahoma" charset="0"/>
              </a:rPr>
              <a:t>"</a:t>
            </a:r>
            <a:r>
              <a:rPr lang="en-US" altLang="ja-JP" sz="2800" baseline="0">
                <a:solidFill>
                  <a:srgbClr val="FFFFFF"/>
                </a:solidFill>
                <a:latin typeface="Tahoma" charset="0"/>
              </a:rPr>
              <a:t>To your offspring I give this land, from the river of Egypt to the great river, the river Euphrates</a:t>
            </a:r>
            <a:r>
              <a:rPr lang="ru-RU" altLang="ja-JP" sz="2800" baseline="0">
                <a:solidFill>
                  <a:srgbClr val="FFFFFF"/>
                </a:solidFill>
                <a:latin typeface="Tahoma" charset="0"/>
              </a:rPr>
              <a:t>"</a:t>
            </a:r>
            <a:r>
              <a:rPr lang="en-US" altLang="ja-JP" sz="2800" baseline="0">
                <a:solidFill>
                  <a:srgbClr val="FFFFFF"/>
                </a:solidFill>
                <a:latin typeface="Tahoma" charset="0"/>
              </a:rPr>
              <a:t> (ESV)</a:t>
            </a:r>
            <a:endParaRPr lang="en-US" sz="2800" baseline="0">
              <a:solidFill>
                <a:srgbClr val="FFFFFF"/>
              </a:solidFill>
              <a:latin typeface="Tahoma" charset="0"/>
            </a:endParaRPr>
          </a:p>
        </p:txBody>
      </p:sp>
      <p:sp>
        <p:nvSpPr>
          <p:cNvPr id="641032" name="Text Box 9"/>
          <p:cNvSpPr txBox="1">
            <a:spLocks noChangeArrowheads="1"/>
          </p:cNvSpPr>
          <p:nvPr/>
        </p:nvSpPr>
        <p:spPr bwMode="auto">
          <a:xfrm>
            <a:off x="8686800" y="-91440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baseline="0">
                <a:solidFill>
                  <a:srgbClr val="FFD34A"/>
                </a:solidFill>
              </a:rPr>
              <a:t>44</a:t>
            </a:r>
          </a:p>
        </p:txBody>
      </p:sp>
    </p:spTree>
    <p:extLst>
      <p:ext uri="{BB962C8B-B14F-4D97-AF65-F5344CB8AC3E}">
        <p14:creationId xmlns:p14="http://schemas.microsoft.com/office/powerpoint/2010/main" val="14627844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fontAlgn="base">
              <a:spcBef>
                <a:spcPct val="0"/>
              </a:spcBef>
              <a:spcAft>
                <a:spcPct val="0"/>
              </a:spcAft>
            </a:pPr>
            <a:r>
              <a:rPr lang="en-US" sz="2800" b="1" baseline="0">
                <a:solidFill>
                  <a:schemeClr val="accent3"/>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fontAlgn="base">
              <a:spcBef>
                <a:spcPct val="0"/>
              </a:spcBef>
              <a:spcAft>
                <a:spcPct val="0"/>
              </a:spcAft>
              <a:defRPr/>
            </a:pPr>
            <a:r>
              <a:rPr lang="en-US" b="1" dirty="0">
                <a:solidFill>
                  <a:srgbClr val="FFFFFF"/>
                </a:solidFill>
                <a:latin typeface="Arial" charset="0"/>
                <a:ea typeface="ＭＳ Ｐゴシック"/>
                <a:cs typeface="ＭＳ Ｐゴシック"/>
              </a:rPr>
              <a:t>Rachel</a:t>
            </a:r>
            <a:r>
              <a:rPr lang="uk-UA" b="1" dirty="0">
                <a:solidFill>
                  <a:srgbClr val="FFFFFF"/>
                </a:solidFill>
                <a:latin typeface="Arial" charset="0"/>
                <a:ea typeface="ＭＳ Ｐゴシック"/>
                <a:cs typeface="ＭＳ Ｐゴシック"/>
              </a:rPr>
              <a:t>'</a:t>
            </a:r>
            <a:r>
              <a:rPr lang="en-US"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253595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4"/>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5"/>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6"/>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Fellowship?</a:t>
              </a:r>
            </a:p>
          </p:txBody>
        </p:sp>
      </p:grpSp>
    </p:spTree>
    <p:extLst>
      <p:ext uri="{BB962C8B-B14F-4D97-AF65-F5344CB8AC3E}">
        <p14:creationId xmlns:p14="http://schemas.microsoft.com/office/powerpoint/2010/main" val="24450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2</a:t>
            </a:r>
          </a:p>
        </p:txBody>
      </p:sp>
    </p:spTree>
    <p:extLst>
      <p:ext uri="{BB962C8B-B14F-4D97-AF65-F5344CB8AC3E}">
        <p14:creationId xmlns:p14="http://schemas.microsoft.com/office/powerpoint/2010/main" val="251600412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800" b="1">
              <a:solidFill>
                <a:srgbClr val="FFFFFF"/>
              </a:solidFill>
              <a:latin typeface="Arial" charset="0"/>
              <a:ea typeface="ＭＳ Ｐゴシック" charset="0"/>
              <a:cs typeface="Arial" charset="0"/>
            </a:endParaRPr>
          </a:p>
        </p:txBody>
      </p:sp>
      <p:sp>
        <p:nvSpPr>
          <p:cNvPr id="50179"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530</a:t>
            </a:r>
          </a:p>
        </p:txBody>
      </p:sp>
      <p:sp>
        <p:nvSpPr>
          <p:cNvPr id="50180"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5 4 0</a:t>
            </a:r>
          </a:p>
        </p:txBody>
      </p:sp>
      <p:sp>
        <p:nvSpPr>
          <p:cNvPr id="50181"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560</a:t>
            </a:r>
          </a:p>
        </p:txBody>
      </p:sp>
      <p:sp>
        <p:nvSpPr>
          <p:cNvPr id="50182"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580</a:t>
            </a:r>
          </a:p>
        </p:txBody>
      </p:sp>
      <p:sp>
        <p:nvSpPr>
          <p:cNvPr id="50183"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590</a:t>
            </a:r>
          </a:p>
        </p:txBody>
      </p:sp>
      <p:sp>
        <p:nvSpPr>
          <p:cNvPr id="50184"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600</a:t>
            </a:r>
          </a:p>
        </p:txBody>
      </p:sp>
      <p:sp>
        <p:nvSpPr>
          <p:cNvPr id="50185"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520</a:t>
            </a:r>
          </a:p>
        </p:txBody>
      </p:sp>
      <p:sp>
        <p:nvSpPr>
          <p:cNvPr id="50186"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500</a:t>
            </a: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0206"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510</a:t>
            </a:r>
          </a:p>
        </p:txBody>
      </p:sp>
      <p:sp>
        <p:nvSpPr>
          <p:cNvPr id="50207"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5 5 0</a:t>
            </a:r>
          </a:p>
        </p:txBody>
      </p:sp>
      <p:sp>
        <p:nvSpPr>
          <p:cNvPr id="50208"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570</a:t>
            </a:r>
          </a:p>
        </p:txBody>
      </p:sp>
      <p:sp>
        <p:nvSpPr>
          <p:cNvPr id="50209"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610</a:t>
            </a:r>
          </a:p>
        </p:txBody>
      </p:sp>
      <p:sp>
        <p:nvSpPr>
          <p:cNvPr id="50210"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620</a:t>
            </a:r>
          </a:p>
        </p:txBody>
      </p:sp>
      <p:sp>
        <p:nvSpPr>
          <p:cNvPr id="50211"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490</a:t>
            </a:r>
          </a:p>
        </p:txBody>
      </p:sp>
      <p:sp>
        <p:nvSpPr>
          <p:cNvPr id="50212" name="Text Box 36"/>
          <p:cNvSpPr txBox="1">
            <a:spLocks noChangeArrowheads="1"/>
          </p:cNvSpPr>
          <p:nvPr/>
        </p:nvSpPr>
        <p:spPr bwMode="auto">
          <a:xfrm>
            <a:off x="9144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605-536</a:t>
            </a:r>
            <a:endParaRPr lang="en-US" sz="2800" b="1" dirty="0">
              <a:solidFill>
                <a:srgbClr val="00FF00"/>
              </a:solidFill>
              <a:latin typeface="Arial"/>
              <a:cs typeface="Arial"/>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Judgments = </a:t>
            </a:r>
            <a:r>
              <a:rPr lang="en-US" sz="2800" b="1">
                <a:solidFill>
                  <a:srgbClr val="FFFFFF"/>
                </a:solidFill>
                <a:latin typeface="Arial"/>
                <a:ea typeface="ＭＳ Ｐゴシック" charset="0"/>
                <a:cs typeface="Arial"/>
              </a:rPr>
              <a:t>70 years</a:t>
            </a:r>
          </a:p>
        </p:txBody>
      </p:sp>
      <p:sp>
        <p:nvSpPr>
          <p:cNvPr id="50214" name="Text Box 38"/>
          <p:cNvSpPr txBox="1">
            <a:spLocks noChangeArrowheads="1"/>
          </p:cNvSpPr>
          <p:nvPr/>
        </p:nvSpPr>
        <p:spPr bwMode="auto">
          <a:xfrm>
            <a:off x="3276600" y="6096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0217" name="Text Box 41"/>
          <p:cNvSpPr txBox="1">
            <a:spLocks noChangeArrowheads="1"/>
          </p:cNvSpPr>
          <p:nvPr/>
        </p:nvSpPr>
        <p:spPr bwMode="auto">
          <a:xfrm>
            <a:off x="1752600" y="606425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200" b="1">
                <a:solidFill>
                  <a:srgbClr val="00FFFF"/>
                </a:solidFill>
                <a:latin typeface="Arial"/>
                <a:ea typeface="ＭＳ Ｐゴシック" charset="0"/>
                <a:cs typeface="Arial"/>
              </a:rPr>
              <a:t>Bondage = </a:t>
            </a:r>
            <a:r>
              <a:rPr lang="en-US" sz="2800" b="1">
                <a:solidFill>
                  <a:srgbClr val="00FFFF"/>
                </a:solidFill>
                <a:latin typeface="Arial"/>
                <a:ea typeface="ＭＳ Ｐゴシック" charset="0"/>
                <a:cs typeface="Arial"/>
              </a:rPr>
              <a:t>50 years (586-536)</a:t>
            </a: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defTabSz="914400" fontAlgn="base">
              <a:spcBef>
                <a:spcPct val="0"/>
              </a:spcBef>
              <a:spcAft>
                <a:spcPct val="0"/>
              </a:spcAft>
            </a:pPr>
            <a:r>
              <a:rPr lang="en-US" sz="2800" b="1">
                <a:solidFill>
                  <a:srgbClr val="000000"/>
                </a:solidFill>
                <a:latin typeface="Arial" charset="0"/>
                <a:ea typeface="ＭＳ Ｐゴシック" charset="0"/>
                <a:cs typeface="Arial" charset="0"/>
              </a:rPr>
              <a:t>70 years</a:t>
            </a: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2800" b="1">
                <a:solidFill>
                  <a:srgbClr val="000000"/>
                </a:solidFill>
                <a:latin typeface="Arial" charset="0"/>
                <a:cs typeface="Arial" charset="0"/>
              </a:rPr>
              <a:t>70 years</a:t>
            </a: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defTabSz="914400" fontAlgn="base">
              <a:spcBef>
                <a:spcPct val="0"/>
              </a:spcBef>
              <a:spcAft>
                <a:spcPct val="0"/>
              </a:spcAft>
            </a:pPr>
            <a:r>
              <a:rPr lang="en-US" sz="2800" b="1">
                <a:solidFill>
                  <a:srgbClr val="000000"/>
                </a:solidFill>
                <a:latin typeface="Arial" charset="0"/>
                <a:ea typeface="ＭＳ Ｐゴシック" charset="0"/>
                <a:cs typeface="Arial" charset="0"/>
              </a:rPr>
              <a:t>50 years</a:t>
            </a:r>
          </a:p>
        </p:txBody>
      </p:sp>
      <p:sp>
        <p:nvSpPr>
          <p:cNvPr id="47" name="Title 46"/>
          <p:cNvSpPr>
            <a:spLocks noGrp="1"/>
          </p:cNvSpPr>
          <p:nvPr>
            <p:ph type="title" idx="4294967295"/>
          </p:nvPr>
        </p:nvSpPr>
        <p:spPr>
          <a:xfrm>
            <a:off x="762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Tree>
    <p:extLst>
      <p:ext uri="{BB962C8B-B14F-4D97-AF65-F5344CB8AC3E}">
        <p14:creationId xmlns:p14="http://schemas.microsoft.com/office/powerpoint/2010/main" val="33845958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000">
              <a:solidFill>
                <a:srgbClr val="EAE8E2"/>
              </a:solidFill>
              <a:latin typeface="Arial" charset="0"/>
              <a:ea typeface="ＭＳ Ｐゴシック" charset="0"/>
              <a:cs typeface="Arial"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ＭＳ Ｐゴシック" charset="0"/>
                <a:cs typeface="Arial"/>
              </a:rPr>
              <a:t>490</a:t>
            </a:r>
          </a:p>
        </p:txBody>
      </p:sp>
      <p:sp>
        <p:nvSpPr>
          <p:cNvPr id="51236" name="Text Box 36"/>
          <p:cNvSpPr txBox="1">
            <a:spLocks noChangeArrowheads="1"/>
          </p:cNvSpPr>
          <p:nvPr/>
        </p:nvSpPr>
        <p:spPr bwMode="auto">
          <a:xfrm>
            <a:off x="9144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dirty="0">
                <a:solidFill>
                  <a:srgbClr val="00FF00"/>
                </a:solidFill>
                <a:latin typeface="Arial"/>
                <a:cs typeface="Arial"/>
              </a:rPr>
              <a:t>Judah</a:t>
            </a:r>
            <a:r>
              <a:rPr lang="uk-UA" altLang="ja-JP" sz="3200" b="1" dirty="0">
                <a:solidFill>
                  <a:srgbClr val="00FF00"/>
                </a:solidFill>
                <a:latin typeface="Arial"/>
                <a:cs typeface="Arial"/>
              </a:rPr>
              <a:t>'</a:t>
            </a:r>
            <a:r>
              <a:rPr lang="en-US" sz="3200" b="1" dirty="0">
                <a:solidFill>
                  <a:srgbClr val="00FF00"/>
                </a:solidFill>
                <a:latin typeface="Arial"/>
                <a:cs typeface="Arial"/>
              </a:rPr>
              <a:t>s Captivity 606-536</a:t>
            </a:r>
            <a:endParaRPr lang="en-US" sz="2800" b="1" dirty="0">
              <a:solidFill>
                <a:srgbClr val="00FF00"/>
              </a:solidFill>
              <a:latin typeface="Arial"/>
              <a:cs typeface="Arial"/>
            </a:endParaRPr>
          </a:p>
        </p:txBody>
      </p:sp>
      <p:sp>
        <p:nvSpPr>
          <p:cNvPr id="51238" name="Text Box 38"/>
          <p:cNvSpPr txBox="1">
            <a:spLocks noChangeArrowheads="1"/>
          </p:cNvSpPr>
          <p:nvPr/>
        </p:nvSpPr>
        <p:spPr bwMode="auto">
          <a:xfrm>
            <a:off x="3276600" y="838200"/>
            <a:ext cx="2514600" cy="1570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dirty="0">
                <a:solidFill>
                  <a:srgbClr val="FFFF00"/>
                </a:solidFill>
                <a:latin typeface="Arial"/>
                <a:cs typeface="Arial"/>
              </a:rPr>
              <a:t>Temple</a:t>
            </a:r>
            <a:r>
              <a:rPr lang="uk-UA" altLang="ja-JP" sz="3200" b="1" dirty="0">
                <a:solidFill>
                  <a:srgbClr val="FFFF00"/>
                </a:solidFill>
                <a:latin typeface="Arial"/>
                <a:cs typeface="Arial"/>
              </a:rPr>
              <a:t>'</a:t>
            </a:r>
            <a:r>
              <a:rPr lang="en-US" sz="3200" b="1" dirty="0">
                <a:solidFill>
                  <a:srgbClr val="FFFF00"/>
                </a:solidFill>
                <a:latin typeface="Arial"/>
                <a:cs typeface="Arial"/>
              </a:rPr>
              <a:t>s Desolation 586-516</a:t>
            </a:r>
            <a:endParaRPr lang="en-US" sz="2800" b="1" dirty="0">
              <a:solidFill>
                <a:srgbClr val="FFFF00"/>
              </a:solidFill>
              <a:latin typeface="Arial"/>
              <a:cs typeface="Arial"/>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42" name="Text Box 42"/>
          <p:cNvSpPr txBox="1">
            <a:spLocks noChangeArrowheads="1"/>
          </p:cNvSpPr>
          <p:nvPr/>
        </p:nvSpPr>
        <p:spPr bwMode="auto">
          <a:xfrm>
            <a:off x="1753836" y="2819400"/>
            <a:ext cx="3657600" cy="584200"/>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FF"/>
                </a:solidFill>
                <a:latin typeface="Arial"/>
                <a:cs typeface="Arial"/>
              </a:rPr>
              <a:t>Ezekiel 597-572</a:t>
            </a:r>
            <a:endParaRPr lang="en-US" sz="2800" b="1">
              <a:solidFill>
                <a:srgbClr val="FFFFFF"/>
              </a:solidFill>
              <a:latin typeface="Arial"/>
              <a:cs typeface="Arial"/>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45" name="Title 44"/>
          <p:cNvSpPr>
            <a:spLocks noGrp="1"/>
          </p:cNvSpPr>
          <p:nvPr>
            <p:ph type="title" idx="4294967295"/>
          </p:nvPr>
        </p:nvSpPr>
        <p:spPr>
          <a:xfrm>
            <a:off x="381000" y="0"/>
            <a:ext cx="7772400" cy="762000"/>
          </a:xfrm>
        </p:spPr>
        <p:txBody>
          <a:bodyPr/>
          <a:lstStyle/>
          <a:p>
            <a:pPr>
              <a:defRPr/>
            </a:pPr>
            <a:r>
              <a:rPr lang="en-US" sz="3600" b="1">
                <a:solidFill>
                  <a:srgbClr val="FFFFFF"/>
                </a:solidFill>
                <a:latin typeface="Arial"/>
                <a:ea typeface="ＭＳ Ｐゴシック" charset="0"/>
                <a:cs typeface="Arial"/>
              </a:rPr>
              <a:t>Chronology of the Captivity</a:t>
            </a:r>
            <a:endParaRPr lang="en-US" sz="4000">
              <a:latin typeface="Arial"/>
              <a:ea typeface="ＭＳ Ｐゴシック" charset="0"/>
              <a:cs typeface="Arial"/>
            </a:endParaRPr>
          </a:p>
        </p:txBody>
      </p:sp>
      <p:sp>
        <p:nvSpPr>
          <p:cNvPr id="51237" name="Text Box 37"/>
          <p:cNvSpPr txBox="1">
            <a:spLocks noChangeArrowheads="1"/>
          </p:cNvSpPr>
          <p:nvPr/>
        </p:nvSpPr>
        <p:spPr bwMode="auto">
          <a:xfrm>
            <a:off x="1752600" y="5580063"/>
            <a:ext cx="3429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3200" b="1">
                <a:solidFill>
                  <a:srgbClr val="FFFFFF"/>
                </a:solidFill>
                <a:latin typeface="Arial" charset="0"/>
                <a:cs typeface="Arial" charset="0"/>
              </a:rPr>
              <a:t>Daniel:  606-536</a:t>
            </a:r>
            <a:endParaRPr lang="en-US" sz="2800" b="1">
              <a:solidFill>
                <a:srgbClr val="FFFFFF"/>
              </a:solidFill>
              <a:latin typeface="Arial" charset="0"/>
              <a:cs typeface="Arial" charset="0"/>
            </a:endParaRPr>
          </a:p>
        </p:txBody>
      </p:sp>
    </p:spTree>
    <p:extLst>
      <p:ext uri="{BB962C8B-B14F-4D97-AF65-F5344CB8AC3E}">
        <p14:creationId xmlns:p14="http://schemas.microsoft.com/office/powerpoint/2010/main" val="1787192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27" name="Text Box 3"/>
          <p:cNvSpPr txBox="1">
            <a:spLocks noChangeArrowheads="1"/>
          </p:cNvSpPr>
          <p:nvPr/>
        </p:nvSpPr>
        <p:spPr bwMode="auto">
          <a:xfrm>
            <a:off x="6172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450</a:t>
            </a:r>
          </a:p>
        </p:txBody>
      </p:sp>
      <p:sp>
        <p:nvSpPr>
          <p:cNvPr id="52228" name="Text Box 4"/>
          <p:cNvSpPr txBox="1">
            <a:spLocks noChangeArrowheads="1"/>
          </p:cNvSpPr>
          <p:nvPr/>
        </p:nvSpPr>
        <p:spPr bwMode="auto">
          <a:xfrm>
            <a:off x="5343525" y="4067175"/>
            <a:ext cx="523875"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6</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29" name="Text Box 5"/>
          <p:cNvSpPr txBox="1">
            <a:spLocks noChangeArrowheads="1"/>
          </p:cNvSpPr>
          <p:nvPr/>
        </p:nvSpPr>
        <p:spPr bwMode="auto">
          <a:xfrm>
            <a:off x="4114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480</a:t>
            </a:r>
          </a:p>
        </p:txBody>
      </p:sp>
      <p:sp>
        <p:nvSpPr>
          <p:cNvPr id="52230" name="Text Box 6"/>
          <p:cNvSpPr txBox="1">
            <a:spLocks noChangeArrowheads="1"/>
          </p:cNvSpPr>
          <p:nvPr/>
        </p:nvSpPr>
        <p:spPr bwMode="auto">
          <a:xfrm>
            <a:off x="27432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500</a:t>
            </a:r>
          </a:p>
        </p:txBody>
      </p:sp>
      <p:sp>
        <p:nvSpPr>
          <p:cNvPr id="52231" name="Text Box 7"/>
          <p:cNvSpPr txBox="1">
            <a:spLocks noChangeArrowheads="1"/>
          </p:cNvSpPr>
          <p:nvPr/>
        </p:nvSpPr>
        <p:spPr bwMode="auto">
          <a:xfrm>
            <a:off x="2057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510</a:t>
            </a: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520</a:t>
            </a:r>
          </a:p>
        </p:txBody>
      </p:sp>
      <p:sp>
        <p:nvSpPr>
          <p:cNvPr id="52233" name="Text Box 9"/>
          <p:cNvSpPr txBox="1">
            <a:spLocks noChangeArrowheads="1"/>
          </p:cNvSpPr>
          <p:nvPr/>
        </p:nvSpPr>
        <p:spPr bwMode="auto">
          <a:xfrm>
            <a:off x="6858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440</a:t>
            </a:r>
          </a:p>
        </p:txBody>
      </p:sp>
      <p:sp>
        <p:nvSpPr>
          <p:cNvPr id="52234" name="Text Box 10"/>
          <p:cNvSpPr txBox="1">
            <a:spLocks noChangeArrowheads="1"/>
          </p:cNvSpPr>
          <p:nvPr/>
        </p:nvSpPr>
        <p:spPr bwMode="auto">
          <a:xfrm>
            <a:off x="81534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420</a:t>
            </a: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grpSp>
      <p:sp>
        <p:nvSpPr>
          <p:cNvPr id="52254" name="Text Box 30"/>
          <p:cNvSpPr txBox="1">
            <a:spLocks noChangeArrowheads="1"/>
          </p:cNvSpPr>
          <p:nvPr/>
        </p:nvSpPr>
        <p:spPr bwMode="auto">
          <a:xfrm>
            <a:off x="7543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430</a:t>
            </a:r>
          </a:p>
        </p:txBody>
      </p:sp>
      <p:sp>
        <p:nvSpPr>
          <p:cNvPr id="52255" name="Text Box 31"/>
          <p:cNvSpPr txBox="1">
            <a:spLocks noChangeArrowheads="1"/>
          </p:cNvSpPr>
          <p:nvPr/>
        </p:nvSpPr>
        <p:spPr bwMode="auto">
          <a:xfrm>
            <a:off x="4724400" y="4067175"/>
            <a:ext cx="5334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7</a:t>
            </a:r>
            <a:br>
              <a:rPr lang="en-US" b="1">
                <a:solidFill>
                  <a:srgbClr val="E2E2E2"/>
                </a:solidFill>
                <a:effectLst>
                  <a:glow rad="228600">
                    <a:schemeClr val="bg2"/>
                  </a:glow>
                </a:effectLst>
                <a:latin typeface="Arial"/>
                <a:cs typeface="Arial"/>
              </a:rPr>
            </a:br>
            <a:r>
              <a:rPr lang="en-US" b="1">
                <a:solidFill>
                  <a:srgbClr val="E2E2E2"/>
                </a:solidFill>
                <a:effectLst>
                  <a:glow rad="228600">
                    <a:schemeClr val="bg2"/>
                  </a:glow>
                </a:effectLst>
                <a:latin typeface="Arial"/>
                <a:cs typeface="Arial"/>
              </a:rPr>
              <a:t>0</a:t>
            </a:r>
          </a:p>
        </p:txBody>
      </p:sp>
      <p:sp>
        <p:nvSpPr>
          <p:cNvPr id="52256" name="Text Box 32"/>
          <p:cNvSpPr txBox="1">
            <a:spLocks noChangeArrowheads="1"/>
          </p:cNvSpPr>
          <p:nvPr/>
        </p:nvSpPr>
        <p:spPr bwMode="auto">
          <a:xfrm>
            <a:off x="3429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490</a:t>
            </a:r>
          </a:p>
        </p:txBody>
      </p:sp>
      <p:sp>
        <p:nvSpPr>
          <p:cNvPr id="52257" name="Text Box 33"/>
          <p:cNvSpPr txBox="1">
            <a:spLocks noChangeArrowheads="1"/>
          </p:cNvSpPr>
          <p:nvPr/>
        </p:nvSpPr>
        <p:spPr bwMode="auto">
          <a:xfrm>
            <a:off x="6858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530</a:t>
            </a:r>
          </a:p>
        </p:txBody>
      </p:sp>
      <p:sp>
        <p:nvSpPr>
          <p:cNvPr id="52258" name="Text Box 34"/>
          <p:cNvSpPr txBox="1">
            <a:spLocks noChangeArrowheads="1"/>
          </p:cNvSpPr>
          <p:nvPr/>
        </p:nvSpPr>
        <p:spPr bwMode="auto">
          <a:xfrm>
            <a:off x="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a:cs typeface="Arial"/>
              </a:rPr>
              <a:t>540</a:t>
            </a:r>
          </a:p>
        </p:txBody>
      </p:sp>
      <p:sp>
        <p:nvSpPr>
          <p:cNvPr id="52259" name="Text Box 35"/>
          <p:cNvSpPr txBox="1">
            <a:spLocks noChangeArrowheads="1"/>
          </p:cNvSpPr>
          <p:nvPr/>
        </p:nvSpPr>
        <p:spPr bwMode="auto">
          <a:xfrm>
            <a:off x="87630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E2E2E2"/>
                </a:solidFill>
                <a:effectLst>
                  <a:glow rad="228600">
                    <a:schemeClr val="bg2"/>
                  </a:glow>
                </a:effectLst>
                <a:latin typeface="Arial"/>
                <a:cs typeface="Arial"/>
              </a:rPr>
              <a:t>410</a:t>
            </a:r>
          </a:p>
        </p:txBody>
      </p:sp>
      <p:sp>
        <p:nvSpPr>
          <p:cNvPr id="52260" name="Text Box 36"/>
          <p:cNvSpPr txBox="1">
            <a:spLocks noChangeArrowheads="1"/>
          </p:cNvSpPr>
          <p:nvPr/>
        </p:nvSpPr>
        <p:spPr bwMode="auto">
          <a:xfrm>
            <a:off x="-152400" y="1263650"/>
            <a:ext cx="3352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00FF00"/>
                </a:solidFill>
                <a:effectLst>
                  <a:outerShdw blurRad="38100" dist="38100" dir="2700000" algn="tl">
                    <a:srgbClr val="000000"/>
                  </a:outerShdw>
                </a:effectLst>
                <a:latin typeface="Arial"/>
                <a:cs typeface="Arial"/>
              </a:rPr>
              <a:t>Zerubbabel (537-516)</a:t>
            </a:r>
            <a:endParaRPr lang="en-US" sz="2800" b="1">
              <a:solidFill>
                <a:srgbClr val="00FF00"/>
              </a:solidFill>
              <a:effectLst>
                <a:outerShdw blurRad="38100" dist="38100" dir="2700000" algn="tl">
                  <a:srgbClr val="000000"/>
                </a:outerShdw>
              </a:effectLst>
              <a:latin typeface="Arial"/>
              <a:cs typeface="Arial"/>
            </a:endParaRPr>
          </a:p>
        </p:txBody>
      </p:sp>
      <p:sp>
        <p:nvSpPr>
          <p:cNvPr id="52261" name="Text Box 37"/>
          <p:cNvSpPr txBox="1">
            <a:spLocks noChangeArrowheads="1"/>
          </p:cNvSpPr>
          <p:nvPr/>
        </p:nvSpPr>
        <p:spPr bwMode="auto">
          <a:xfrm>
            <a:off x="3962400" y="989504"/>
            <a:ext cx="2209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Ezra (457-444)</a:t>
            </a:r>
            <a:endParaRPr lang="en-US" sz="2800" b="1">
              <a:solidFill>
                <a:srgbClr val="FFCC00"/>
              </a:solidFill>
              <a:effectLst>
                <a:outerShdw blurRad="38100" dist="38100" dir="2700000" algn="tl">
                  <a:srgbClr val="000000"/>
                </a:outerShdw>
              </a:effectLst>
              <a:latin typeface="Arial"/>
              <a:cs typeface="Arial"/>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64" name="Text Box 40"/>
          <p:cNvSpPr txBox="1">
            <a:spLocks noChangeArrowheads="1"/>
          </p:cNvSpPr>
          <p:nvPr/>
        </p:nvSpPr>
        <p:spPr bwMode="auto">
          <a:xfrm>
            <a:off x="5791200" y="990600"/>
            <a:ext cx="291465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Nehemiah (444-430)</a:t>
            </a:r>
            <a:endParaRPr lang="en-US" sz="2800" b="1">
              <a:solidFill>
                <a:srgbClr val="FFFF00"/>
              </a:solidFill>
              <a:effectLst>
                <a:outerShdw blurRad="38100" dist="38100" dir="2700000" algn="tl">
                  <a:srgbClr val="000000"/>
                </a:outerShdw>
              </a:effectLst>
              <a:latin typeface="Arial"/>
              <a:cs typeface="Arial"/>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444</a:t>
            </a: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FF00"/>
                </a:solidFill>
                <a:effectLst>
                  <a:outerShdw blurRad="38100" dist="38100" dir="2700000" algn="tl">
                    <a:srgbClr val="000000"/>
                  </a:outerShdw>
                </a:effectLst>
                <a:latin typeface="Arial"/>
                <a:cs typeface="Arial"/>
              </a:rPr>
              <a:t>430</a:t>
            </a: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FFCC00"/>
                </a:solidFill>
                <a:effectLst>
                  <a:outerShdw blurRad="38100" dist="38100" dir="2700000" algn="tl">
                    <a:srgbClr val="000000"/>
                  </a:outerShdw>
                </a:effectLst>
                <a:latin typeface="Arial"/>
                <a:cs typeface="Arial"/>
              </a:rPr>
              <a:t>457</a:t>
            </a: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a:solidFill>
                  <a:srgbClr val="66FF33"/>
                </a:solidFill>
                <a:effectLst>
                  <a:outerShdw blurRad="38100" dist="38100" dir="2700000" algn="tl">
                    <a:srgbClr val="000000"/>
                  </a:outerShdw>
                </a:effectLst>
                <a:latin typeface="Arial"/>
                <a:cs typeface="Arial"/>
              </a:rPr>
              <a:t>537</a:t>
            </a: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dirty="0">
                <a:solidFill>
                  <a:srgbClr val="00FFFF"/>
                </a:solidFill>
                <a:effectLst>
                  <a:outerShdw blurRad="38100" dist="38100" dir="2700000" algn="tl">
                    <a:srgbClr val="000000"/>
                  </a:outerShdw>
                </a:effectLst>
                <a:latin typeface="Arial"/>
                <a:cs typeface="Arial"/>
              </a:rPr>
              <a:t>Esther  </a:t>
            </a:r>
            <a:br>
              <a:rPr lang="en-US" sz="2800" b="1" dirty="0">
                <a:solidFill>
                  <a:srgbClr val="00FFFF"/>
                </a:solidFill>
                <a:effectLst>
                  <a:outerShdw blurRad="38100" dist="38100" dir="2700000" algn="tl">
                    <a:srgbClr val="000000"/>
                  </a:outerShdw>
                </a:effectLst>
                <a:latin typeface="Arial"/>
                <a:cs typeface="Arial"/>
              </a:rPr>
            </a:br>
            <a:r>
              <a:rPr lang="en-US" sz="2800" b="1" dirty="0">
                <a:solidFill>
                  <a:srgbClr val="00FFFF"/>
                </a:solidFill>
                <a:effectLst>
                  <a:outerShdw blurRad="38100" dist="38100" dir="2700000" algn="tl">
                    <a:srgbClr val="000000"/>
                  </a:outerShdw>
                </a:effectLst>
                <a:latin typeface="Arial"/>
                <a:cs typeface="Arial"/>
              </a:rPr>
              <a:t>479-473</a:t>
            </a: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4" name="Text Box 50"/>
          <p:cNvSpPr txBox="1">
            <a:spLocks noChangeArrowheads="1"/>
          </p:cNvSpPr>
          <p:nvPr/>
        </p:nvSpPr>
        <p:spPr bwMode="auto">
          <a:xfrm>
            <a:off x="0" y="5667375"/>
            <a:ext cx="3505200" cy="954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Haggai &amp; Zechariah 520</a:t>
            </a: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Malachi 432</a:t>
            </a: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54" name="Title 53"/>
          <p:cNvSpPr>
            <a:spLocks noGrp="1"/>
          </p:cNvSpPr>
          <p:nvPr>
            <p:ph type="title" idx="4294967295"/>
          </p:nvPr>
        </p:nvSpPr>
        <p:spPr>
          <a:xfrm>
            <a:off x="0" y="76200"/>
            <a:ext cx="9448800" cy="685800"/>
          </a:xfrm>
        </p:spPr>
        <p:txBody>
          <a:bodyPr/>
          <a:lstStyle/>
          <a:p>
            <a:pPr algn="ctr">
              <a:defRPr/>
            </a:pPr>
            <a:r>
              <a:rPr lang="en-US" sz="3600" b="1">
                <a:solidFill>
                  <a:srgbClr val="FFFFFF"/>
                </a:solidFill>
                <a:effectLst>
                  <a:outerShdw blurRad="38100" dist="38100" dir="2700000" algn="tl">
                    <a:srgbClr val="000000"/>
                  </a:outerShdw>
                </a:effectLst>
                <a:latin typeface="Arial"/>
                <a:ea typeface="ＭＳ Ｐゴシック" charset="0"/>
                <a:cs typeface="Arial"/>
              </a:rPr>
              <a:t>Chronology of Ezra-Nehemiah</a:t>
            </a:r>
            <a:endParaRPr lang="en-US" sz="4000">
              <a:latin typeface="Arial"/>
              <a:ea typeface="ＭＳ Ｐゴシック" charset="0"/>
              <a:cs typeface="Arial"/>
            </a:endParaRPr>
          </a:p>
        </p:txBody>
      </p:sp>
    </p:spTree>
    <p:extLst>
      <p:ext uri="{BB962C8B-B14F-4D97-AF65-F5344CB8AC3E}">
        <p14:creationId xmlns:p14="http://schemas.microsoft.com/office/powerpoint/2010/main" val="39286333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2262"/>
                                        </p:tgtEl>
                                        <p:attrNameLst>
                                          <p:attrName>style.visibility</p:attrName>
                                        </p:attrNameLst>
                                      </p:cBhvr>
                                      <p:to>
                                        <p:strVal val="visible"/>
                                      </p:to>
                                    </p:set>
                                    <p:animEffect transition="in" filter="wipe(up)">
                                      <p:cBhvr>
                                        <p:cTn id="12" dur="500"/>
                                        <p:tgtEl>
                                          <p:spTgt spid="52262"/>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74"/>
                                        </p:tgtEl>
                                        <p:attrNameLst>
                                          <p:attrName>style.visibility</p:attrName>
                                        </p:attrNameLst>
                                      </p:cBhvr>
                                      <p:to>
                                        <p:strVal val="visible"/>
                                      </p:to>
                                    </p:set>
                                    <p:animEffect transition="in" filter="dissolve">
                                      <p:cBhvr>
                                        <p:cTn id="17" dur="500"/>
                                        <p:tgtEl>
                                          <p:spTgt spid="52274"/>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2275"/>
                                        </p:tgtEl>
                                        <p:attrNameLst>
                                          <p:attrName>style.visibility</p:attrName>
                                        </p:attrNameLst>
                                      </p:cBhvr>
                                      <p:to>
                                        <p:strVal val="visible"/>
                                      </p:to>
                                    </p:set>
                                    <p:animEffect transition="in" filter="wipe(down)">
                                      <p:cBhvr>
                                        <p:cTn id="22" dur="500"/>
                                        <p:tgtEl>
                                          <p:spTgt spid="52275"/>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272"/>
                                        </p:tgtEl>
                                        <p:attrNameLst>
                                          <p:attrName>style.visibility</p:attrName>
                                        </p:attrNameLst>
                                      </p:cBhvr>
                                      <p:to>
                                        <p:strVal val="visible"/>
                                      </p:to>
                                    </p:set>
                                    <p:animEffect transition="in" filter="dissolve">
                                      <p:cBhvr>
                                        <p:cTn id="27" dur="500"/>
                                        <p:tgtEl>
                                          <p:spTgt spid="52272"/>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2273"/>
                                        </p:tgtEl>
                                        <p:attrNameLst>
                                          <p:attrName>style.visibility</p:attrName>
                                        </p:attrNameLst>
                                      </p:cBhvr>
                                      <p:to>
                                        <p:strVal val="visible"/>
                                      </p:to>
                                    </p:set>
                                    <p:animEffect transition="in" filter="wipe(down)">
                                      <p:cBhvr>
                                        <p:cTn id="32" dur="500"/>
                                        <p:tgtEl>
                                          <p:spTgt spid="52273"/>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261"/>
                                        </p:tgtEl>
                                        <p:attrNameLst>
                                          <p:attrName>style.visibility</p:attrName>
                                        </p:attrNameLst>
                                      </p:cBhvr>
                                      <p:to>
                                        <p:strVal val="visible"/>
                                      </p:to>
                                    </p:set>
                                    <p:animEffect transition="in" filter="dissolve">
                                      <p:cBhvr>
                                        <p:cTn id="37" dur="500"/>
                                        <p:tgtEl>
                                          <p:spTgt spid="52261"/>
                                        </p:tgtEl>
                                      </p:cBhvr>
                                    </p:animEffect>
                                  </p:childTnLst>
                                </p:cTn>
                              </p:par>
                            </p:childTnLst>
                          </p:cTn>
                        </p:par>
                      </p:childTnLst>
                    </p:cTn>
                  </p:par>
                  <p:par>
                    <p:cTn id="38" fill="hold">
                      <p:stCondLst>
                        <p:cond delay="indefinite"/>
                      </p:stCondLst>
                      <p:childTnLst>
                        <p:par>
                          <p:cTn id="39" fill="hold" nodeType="after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2269"/>
                                        </p:tgtEl>
                                        <p:attrNameLst>
                                          <p:attrName>style.visibility</p:attrName>
                                        </p:attrNameLst>
                                      </p:cBhvr>
                                      <p:to>
                                        <p:strVal val="visible"/>
                                      </p:to>
                                    </p:set>
                                    <p:animEffect transition="in" filter="wipe(up)">
                                      <p:cBhvr>
                                        <p:cTn id="42" dur="500"/>
                                        <p:tgtEl>
                                          <p:spTgt spid="52269"/>
                                        </p:tgtEl>
                                      </p:cBhvr>
                                    </p:animEffect>
                                  </p:childTnLst>
                                </p:cTn>
                              </p:par>
                            </p:childTnLst>
                          </p:cTn>
                        </p:par>
                      </p:childTnLst>
                    </p:cTn>
                  </p:par>
                  <p:par>
                    <p:cTn id="43" fill="hold">
                      <p:stCondLst>
                        <p:cond delay="indefinite"/>
                      </p:stCondLst>
                      <p:childTnLst>
                        <p:par>
                          <p:cTn id="44" fill="hold" nodeType="after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2264"/>
                                        </p:tgtEl>
                                        <p:attrNameLst>
                                          <p:attrName>style.visibility</p:attrName>
                                        </p:attrNameLst>
                                      </p:cBhvr>
                                      <p:to>
                                        <p:strVal val="visible"/>
                                      </p:to>
                                    </p:set>
                                    <p:animEffect transition="in" filter="dissolve">
                                      <p:cBhvr>
                                        <p:cTn id="47" dur="500"/>
                                        <p:tgtEl>
                                          <p:spTgt spid="52264"/>
                                        </p:tgtEl>
                                      </p:cBhvr>
                                    </p:animEffect>
                                  </p:childTnLst>
                                </p:cTn>
                              </p:par>
                            </p:childTnLst>
                          </p:cTn>
                        </p:par>
                      </p:childTnLst>
                    </p:cTn>
                  </p:par>
                  <p:par>
                    <p:cTn id="48" fill="hold">
                      <p:stCondLst>
                        <p:cond delay="indefinite"/>
                      </p:stCondLst>
                      <p:childTnLst>
                        <p:par>
                          <p:cTn id="49" fill="hold" nodeType="after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2270"/>
                                        </p:tgtEl>
                                        <p:attrNameLst>
                                          <p:attrName>style.visibility</p:attrName>
                                        </p:attrNameLst>
                                      </p:cBhvr>
                                      <p:to>
                                        <p:strVal val="visible"/>
                                      </p:to>
                                    </p:set>
                                    <p:animEffect transition="in" filter="wipe(up)">
                                      <p:cBhvr>
                                        <p:cTn id="52" dur="500"/>
                                        <p:tgtEl>
                                          <p:spTgt spid="52270"/>
                                        </p:tgtEl>
                                      </p:cBhvr>
                                    </p:animEffect>
                                  </p:childTnLst>
                                </p:cTn>
                              </p:par>
                            </p:childTnLst>
                          </p:cTn>
                        </p:par>
                      </p:childTnLst>
                    </p:cTn>
                  </p:par>
                  <p:par>
                    <p:cTn id="53" fill="hold">
                      <p:stCondLst>
                        <p:cond delay="indefinite"/>
                      </p:stCondLst>
                      <p:childTnLst>
                        <p:par>
                          <p:cTn id="54" fill="hold" nodeType="after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2276"/>
                                        </p:tgtEl>
                                        <p:attrNameLst>
                                          <p:attrName>style.visibility</p:attrName>
                                        </p:attrNameLst>
                                      </p:cBhvr>
                                      <p:to>
                                        <p:strVal val="visible"/>
                                      </p:to>
                                    </p:set>
                                    <p:animEffect transition="in" filter="dissolve">
                                      <p:cBhvr>
                                        <p:cTn id="57" dur="500"/>
                                        <p:tgtEl>
                                          <p:spTgt spid="52276"/>
                                        </p:tgtEl>
                                      </p:cBhvr>
                                    </p:animEffect>
                                  </p:childTnLst>
                                </p:cTn>
                              </p:par>
                            </p:childTnLst>
                          </p:cTn>
                        </p:par>
                      </p:childTnLst>
                    </p:cTn>
                  </p:par>
                  <p:par>
                    <p:cTn id="58" fill="hold">
                      <p:stCondLst>
                        <p:cond delay="indefinite"/>
                      </p:stCondLst>
                      <p:childTnLst>
                        <p:par>
                          <p:cTn id="59" fill="hold" nodeType="after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2277"/>
                                        </p:tgtEl>
                                        <p:attrNameLst>
                                          <p:attrName>style.visibility</p:attrName>
                                        </p:attrNameLst>
                                      </p:cBhvr>
                                      <p:to>
                                        <p:strVal val="visible"/>
                                      </p:to>
                                    </p:set>
                                    <p:animEffect transition="in" filter="wipe(down)">
                                      <p:cBhvr>
                                        <p:cTn id="62" dur="500"/>
                                        <p:tgtEl>
                                          <p:spTgt spid="52277"/>
                                        </p:tgtEl>
                                      </p:cBhvr>
                                    </p:animEffect>
                                  </p:childTnLst>
                                </p:cTn>
                              </p:par>
                            </p:childTnLst>
                          </p:cTn>
                        </p:par>
                      </p:childTnLst>
                    </p:cTn>
                  </p:par>
                  <p:par>
                    <p:cTn id="63" fill="hold">
                      <p:stCondLst>
                        <p:cond delay="indefinite"/>
                      </p:stCondLst>
                      <p:childTnLst>
                        <p:par>
                          <p:cTn id="64" fill="hold" nodeType="after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2271"/>
                                        </p:tgtEl>
                                        <p:attrNameLst>
                                          <p:attrName>style.visibility</p:attrName>
                                        </p:attrNameLst>
                                      </p:cBhvr>
                                      <p:to>
                                        <p:strVal val="visible"/>
                                      </p:to>
                                    </p:set>
                                    <p:animEffect transition="in" filter="wipe(up)">
                                      <p:cBhvr>
                                        <p:cTn id="67"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r>
                  <a:rPr lang="en-US" altLang="zh-CN" sz="3600" b="1">
                    <a:solidFill>
                      <a:srgbClr val="000000"/>
                    </a:solidFill>
                    <a:latin typeface="Arial Narrow" charset="0"/>
                    <a:ea typeface="ＭＳ Ｐゴシック" charset="0"/>
                    <a:cs typeface="Times New Roman" charset="0"/>
                  </a:rPr>
                  <a:t>Restoring the Temple and People</a:t>
                </a:r>
                <a:endParaRPr lang="en-US" altLang="zh-CN" sz="2400"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Temple</a:t>
                </a:r>
                <a:endParaRPr lang="en-US" altLang="zh-CN" sz="2400"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People</a:t>
                </a:r>
                <a:endParaRPr lang="en-US" altLang="zh-CN" sz="2400"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Zerubbabel</a:t>
                </a:r>
                <a:endParaRPr lang="en-US" altLang="zh-CN" sz="2400"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a:t>
                </a:r>
                <a:endParaRPr lang="en-US" altLang="zh-CN" sz="2400"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1–6</a:t>
                </a:r>
                <a:endParaRPr lang="en-US" altLang="zh-CN" sz="2400"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7–10</a:t>
                </a:r>
                <a:endParaRPr lang="en-US" altLang="zh-CN" sz="2400"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50,000 Return</a:t>
                </a:r>
                <a:endParaRPr lang="en-US" altLang="zh-CN" sz="2400"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 Return</a:t>
                </a:r>
                <a:endParaRPr lang="en-US" altLang="zh-CN" sz="2400"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Survival</a:t>
                </a:r>
                <a:endParaRPr lang="en-US" altLang="zh-CN" sz="2400"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Revival</a:t>
                </a:r>
                <a:endParaRPr lang="en-US" altLang="zh-CN" sz="2400"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Working</a:t>
                </a:r>
                <a:endParaRPr lang="en-US" altLang="zh-CN" sz="2400"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Worshipping</a:t>
                </a:r>
                <a:endParaRPr lang="en-US" altLang="zh-CN" sz="2400"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538-516 BC (22 Years)</a:t>
                </a:r>
                <a:endParaRPr lang="en-US" altLang="zh-CN" sz="2400"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458-457 BC (1 Year)</a:t>
                </a:r>
                <a:endParaRPr lang="en-US" altLang="zh-CN" sz="2400"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Times New Roman"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1–2</a:t>
                </a:r>
                <a:endParaRPr lang="en-US" altLang="zh-CN" sz="2400"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3–6</a:t>
                </a:r>
                <a:endParaRPr lang="en-US" altLang="zh-CN" sz="2400"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7–8</a:t>
                </a:r>
                <a:endParaRPr lang="en-US" altLang="zh-CN" sz="2400"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9–10</a:t>
                </a:r>
                <a:endParaRPr lang="en-US" altLang="zh-CN" sz="2400"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Opposed</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Times New Roman" charset="0"/>
                  </a:rPr>
                  <a:t> </a:t>
                </a:r>
                <a:r>
                  <a:rPr lang="en-US" altLang="zh-CN" sz="1300" b="1">
                    <a:solidFill>
                      <a:srgbClr val="000000"/>
                    </a:solidFill>
                    <a:latin typeface="Arial Narrow" charset="0"/>
                    <a:ea typeface="ＭＳ Ｐゴシック" charset="0"/>
                    <a:cs typeface="Times New Roman" charset="0"/>
                  </a:rPr>
                  <a:t>Qualifications</a:t>
                </a:r>
                <a:r>
                  <a:rPr lang="en-US" altLang="zh-CN" sz="1400" b="1">
                    <a:solidFill>
                      <a:srgbClr val="000000"/>
                    </a:solidFill>
                    <a:latin typeface="Arial Narrow" charset="0"/>
                    <a:ea typeface="ＭＳ Ｐゴシック" charset="0"/>
                    <a:cs typeface="Times New Roman"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1935000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Arial" charset="0"/>
              <a:ea typeface="ＭＳ Ｐゴシック" charset="0"/>
              <a:cs typeface="Arial"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2400" b="1">
                <a:solidFill>
                  <a:srgbClr val="FFFFFF"/>
                </a:solidFill>
                <a:latin typeface="Arial"/>
                <a:ea typeface="ＭＳ Ｐゴシック" charset="0"/>
                <a:cs typeface="Arial"/>
              </a:rPr>
              <a:t>Walk Through The Bible </a:t>
            </a:r>
            <a:r>
              <a:rPr lang="en-US" sz="2400" b="1">
                <a:solidFill>
                  <a:srgbClr val="FFFFFF"/>
                </a:solidFill>
                <a:latin typeface="Arial"/>
                <a:ea typeface="Times New Roman" pitchFamily="-111" charset="0"/>
                <a:cs typeface="Arial"/>
              </a:rPr>
              <a:t>©</a:t>
            </a:r>
            <a:r>
              <a:rPr lang="en-US" sz="2400" b="1">
                <a:solidFill>
                  <a:srgbClr val="FFFFFF"/>
                </a:solidFill>
                <a:latin typeface="Arial"/>
                <a:ea typeface="ＭＳ Ｐゴシック" charset="0"/>
                <a:cs typeface="Arial"/>
              </a:rPr>
              <a:t>1989</a:t>
            </a:r>
          </a:p>
        </p:txBody>
      </p:sp>
      <p:sp>
        <p:nvSpPr>
          <p:cNvPr id="54276" name="Text Box 4"/>
          <p:cNvSpPr txBox="1">
            <a:spLocks noChangeArrowheads="1"/>
          </p:cNvSpPr>
          <p:nvPr/>
        </p:nvSpPr>
        <p:spPr bwMode="auto">
          <a:xfrm>
            <a:off x="952500" y="0"/>
            <a:ext cx="4381500" cy="8302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4800" b="1" dirty="0">
                <a:solidFill>
                  <a:srgbClr val="FFFFFF"/>
                </a:solidFill>
                <a:latin typeface="Arial"/>
                <a:ea typeface="ＭＳ Ｐゴシック" charset="0"/>
                <a:cs typeface="Arial"/>
              </a:rPr>
              <a:t>Ezra:</a:t>
            </a: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en-US" sz="4000" b="1">
                <a:solidFill>
                  <a:srgbClr val="FFFFFF"/>
                </a:solidFill>
                <a:latin typeface="Arial"/>
                <a:ea typeface="ＭＳ Ｐゴシック" charset="0"/>
                <a:cs typeface="Arial"/>
              </a:rPr>
              <a:t>Temple/People</a:t>
            </a:r>
            <a:endParaRPr lang="en-US">
              <a:latin typeface="Arial"/>
              <a:ea typeface="ＭＳ Ｐゴシック" charset="0"/>
              <a:cs typeface="Arial"/>
            </a:endParaRPr>
          </a:p>
        </p:txBody>
      </p:sp>
    </p:spTree>
    <p:extLst>
      <p:ext uri="{BB962C8B-B14F-4D97-AF65-F5344CB8AC3E}">
        <p14:creationId xmlns:p14="http://schemas.microsoft.com/office/powerpoint/2010/main" val="2659876330"/>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en-US" altLang="zh-CN" b="1" dirty="0">
                <a:solidFill>
                  <a:srgbClr val="000000"/>
                </a:solidFill>
                <a:latin typeface="Arial"/>
                <a:ea typeface="ＭＳ Ｐゴシック" charset="0"/>
                <a:cs typeface="Arial"/>
              </a:rPr>
              <a:t>Zerubbabel</a:t>
            </a:r>
            <a:r>
              <a:rPr lang="uk-UA" altLang="zh-CN" b="1" dirty="0">
                <a:solidFill>
                  <a:srgbClr val="000000"/>
                </a:solidFill>
                <a:latin typeface="Arial"/>
                <a:ea typeface="ＭＳ Ｐゴシック" charset="0"/>
                <a:cs typeface="Arial"/>
              </a:rPr>
              <a:t>'</a:t>
            </a:r>
            <a:r>
              <a:rPr lang="en-US" altLang="zh-CN" b="1" dirty="0">
                <a:solidFill>
                  <a:srgbClr val="000000"/>
                </a:solidFill>
                <a:latin typeface="Arial"/>
                <a:ea typeface="ＭＳ Ｐゴシック" charset="0"/>
                <a:cs typeface="Arial"/>
              </a:rPr>
              <a:t>s Temple</a:t>
            </a:r>
            <a:br>
              <a:rPr lang="en-US" altLang="zh-CN" sz="2000" b="1" dirty="0">
                <a:solidFill>
                  <a:srgbClr val="000000"/>
                </a:solidFill>
                <a:latin typeface="Arial"/>
                <a:ea typeface="ＭＳ Ｐゴシック" charset="0"/>
                <a:cs typeface="Arial"/>
              </a:rPr>
            </a:br>
            <a:r>
              <a:rPr lang="en-US" altLang="zh-CN" sz="2000" b="1" i="1" dirty="0">
                <a:solidFill>
                  <a:srgbClr val="000000"/>
                </a:solidFill>
                <a:latin typeface="Arial"/>
                <a:ea typeface="ＭＳ Ｐゴシック" charset="0"/>
                <a:cs typeface="Arial"/>
              </a:rPr>
              <a:t>The Bible Visual Resource Book</a:t>
            </a:r>
            <a:r>
              <a:rPr lang="en-US" altLang="zh-CN" sz="2000" b="1" dirty="0">
                <a:solidFill>
                  <a:srgbClr val="000000"/>
                </a:solidFill>
                <a:latin typeface="Arial"/>
                <a:ea typeface="ＭＳ Ｐゴシック" charset="0"/>
                <a:cs typeface="Arial"/>
              </a:rPr>
              <a:t>, 95</a:t>
            </a:r>
            <a:endParaRPr lang="en-US" sz="2000" b="1" dirty="0">
              <a:solidFill>
                <a:srgbClr val="000000"/>
              </a:solidFill>
              <a:latin typeface="Arial"/>
              <a:ea typeface="ＭＳ Ｐゴシック" charset="0"/>
              <a:cs typeface="Arial"/>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298</a:t>
            </a: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en-US" sz="3200" b="1" u="sng">
                <a:solidFill>
                  <a:srgbClr val="000000"/>
                </a:solidFill>
                <a:latin typeface="Arial"/>
                <a:ea typeface="+mn-ea"/>
                <a:cs typeface="Arial"/>
              </a:rPr>
              <a:t>Key Word</a:t>
            </a: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9600" b="1" kern="1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Temple</a:t>
            </a: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defTabSz="914400" eaLnBrk="1" hangingPunct="1">
              <a:lnSpc>
                <a:spcPct val="90000"/>
              </a:lnSpc>
              <a:buClr>
                <a:srgbClr val="A7C1CB"/>
              </a:buClr>
              <a:buFont typeface="Wingdings" pitchFamily="-111" charset="2"/>
              <a:buNone/>
              <a:defRPr/>
            </a:pPr>
            <a:r>
              <a:rPr lang="en-US" altLang="zh-CN" sz="3200" b="1" u="sng" dirty="0">
                <a:solidFill>
                  <a:srgbClr val="FFFFFF"/>
                </a:solidFill>
                <a:latin typeface="Arial"/>
                <a:ea typeface="Times New Roman" pitchFamily="-111" charset="0"/>
                <a:cs typeface="Arial"/>
              </a:rPr>
              <a:t>Key Verse</a:t>
            </a:r>
            <a:endParaRPr lang="en-US" altLang="zh-CN" sz="3200" b="1" dirty="0">
              <a:solidFill>
                <a:srgbClr val="FFFFFF"/>
              </a:solidFill>
              <a:latin typeface="Arial"/>
              <a:ea typeface="Times New Roman" pitchFamily="-111" charset="0"/>
              <a:cs typeface="Arial"/>
            </a:endParaRPr>
          </a:p>
          <a:p>
            <a:pPr marL="0" indent="0" algn="ctr" defTabSz="914400" eaLnBrk="1" hangingPunct="1">
              <a:lnSpc>
                <a:spcPct val="90000"/>
              </a:lnSpc>
              <a:buClr>
                <a:srgbClr val="A7C1CB"/>
              </a:buClr>
              <a:buFont typeface="Wingdings" pitchFamily="-111" charset="2"/>
              <a:buNone/>
              <a:defRPr/>
            </a:pP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for a brief moment, the L</a:t>
            </a:r>
            <a:r>
              <a:rPr lang="en-US" altLang="zh-CN" sz="2400" b="1" dirty="0">
                <a:solidFill>
                  <a:srgbClr val="FFFFFF"/>
                </a:solidFill>
                <a:latin typeface="Arial"/>
                <a:ea typeface="Times New Roman" pitchFamily="-111" charset="0"/>
                <a:cs typeface="Arial"/>
              </a:rPr>
              <a:t>ORD</a:t>
            </a:r>
            <a:r>
              <a:rPr lang="en-US" altLang="zh-CN" b="1" dirty="0">
                <a:solidFill>
                  <a:srgbClr val="FFFFFF"/>
                </a:solidFill>
                <a:latin typeface="Arial"/>
                <a:ea typeface="Times New Roman" pitchFamily="-111" charset="0"/>
                <a:cs typeface="Arial"/>
              </a:rPr>
              <a:t> our God has been gracious in leaving us a remnant and giving us a firm place in his sanctuary, and so our God gives light to our eyes and a little relief in our bondage</a:t>
            </a:r>
            <a:r>
              <a:rPr lang="ru-RU" altLang="zh-CN" b="1" dirty="0">
                <a:solidFill>
                  <a:srgbClr val="FFFFFF"/>
                </a:solidFill>
                <a:latin typeface="Arial"/>
                <a:ea typeface="Times New Roman" pitchFamily="-111" charset="0"/>
                <a:cs typeface="Arial"/>
              </a:rPr>
              <a:t>"</a:t>
            </a:r>
            <a:r>
              <a:rPr lang="en-US" altLang="zh-CN" b="1" dirty="0">
                <a:solidFill>
                  <a:srgbClr val="FFFFFF"/>
                </a:solidFill>
                <a:latin typeface="Arial"/>
                <a:ea typeface="Times New Roman" pitchFamily="-111" charset="0"/>
                <a:cs typeface="Arial"/>
              </a:rPr>
              <a:t> (Ezra 9:8)</a:t>
            </a:r>
          </a:p>
        </p:txBody>
      </p:sp>
    </p:spTree>
    <p:extLst>
      <p:ext uri="{BB962C8B-B14F-4D97-AF65-F5344CB8AC3E}">
        <p14:creationId xmlns:p14="http://schemas.microsoft.com/office/powerpoint/2010/main" val="313051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en-US" b="1" dirty="0">
                <a:latin typeface="Arial Black" pitchFamily="-111" charset="0"/>
                <a:ea typeface="+mj-ea"/>
                <a:cs typeface="+mj-cs"/>
              </a:rPr>
              <a:t>Characteristics</a:t>
            </a:r>
          </a:p>
        </p:txBody>
      </p:sp>
      <p:sp>
        <p:nvSpPr>
          <p:cNvPr id="274439" name="Text Box 7"/>
          <p:cNvSpPr txBox="1">
            <a:spLocks noChangeArrowheads="1"/>
          </p:cNvSpPr>
          <p:nvPr/>
        </p:nvSpPr>
        <p:spPr bwMode="auto">
          <a:xfrm>
            <a:off x="533400" y="2362200"/>
            <a:ext cx="82296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lnSpc>
                <a:spcPct val="80000"/>
              </a:lnSpc>
              <a:spcBef>
                <a:spcPct val="0"/>
              </a:spcBef>
              <a:spcAft>
                <a:spcPct val="0"/>
              </a:spcAft>
            </a:pPr>
            <a:r>
              <a:rPr lang="en-US" altLang="zh-CN" sz="2800" b="1">
                <a:solidFill>
                  <a:srgbClr val="000000"/>
                </a:solidFill>
                <a:latin typeface="Arial Narrow" charset="0"/>
                <a:cs typeface="Times New Roman" charset="0"/>
              </a:rPr>
              <a:t>2.	</a:t>
            </a:r>
            <a:r>
              <a:rPr lang="en-US" altLang="zh-CN" sz="2800" b="1" u="sng">
                <a:solidFill>
                  <a:srgbClr val="000000"/>
                </a:solidFill>
                <a:latin typeface="Arial Narrow" charset="0"/>
                <a:cs typeface="Times New Roman" charset="0"/>
              </a:rPr>
              <a:t>Relationship to the Abrahamic Covenant</a:t>
            </a:r>
            <a:endParaRPr lang="en-US" sz="2800" b="1">
              <a:solidFill>
                <a:srgbClr val="000000"/>
              </a:solidFill>
              <a:latin typeface="Arial Narrow" charset="0"/>
              <a:cs typeface="Times New Roman" charset="0"/>
            </a:endParaRPr>
          </a:p>
        </p:txBody>
      </p:sp>
      <p:sp>
        <p:nvSpPr>
          <p:cNvPr id="124933" name="Text Box 10"/>
          <p:cNvSpPr txBox="1">
            <a:spLocks noChangeArrowheads="1"/>
          </p:cNvSpPr>
          <p:nvPr/>
        </p:nvSpPr>
        <p:spPr bwMode="auto">
          <a:xfrm>
            <a:off x="914400" y="2895600"/>
            <a:ext cx="7772400" cy="330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lnSpc>
                <a:spcPct val="80000"/>
              </a:lnSpc>
              <a:spcBef>
                <a:spcPct val="0"/>
              </a:spcBef>
              <a:spcAft>
                <a:spcPct val="0"/>
              </a:spcAft>
            </a:pPr>
            <a:endParaRPr lang="en-US" altLang="zh-CN" b="1">
              <a:solidFill>
                <a:srgbClr val="000000"/>
              </a:solidFill>
              <a:latin typeface="Arial Narrow" charset="0"/>
              <a:cs typeface="Times New Roman" charset="0"/>
            </a:endParaRPr>
          </a:p>
          <a:p>
            <a:pPr defTabSz="914400" fontAlgn="base">
              <a:lnSpc>
                <a:spcPct val="80000"/>
              </a:lnSpc>
              <a:spcBef>
                <a:spcPct val="0"/>
              </a:spcBef>
              <a:spcAft>
                <a:spcPct val="0"/>
              </a:spcAft>
              <a:buFontTx/>
              <a:buAutoNum type="alphaLcParenR"/>
            </a:pPr>
            <a:r>
              <a:rPr lang="en-US" altLang="zh-CN" b="1">
                <a:solidFill>
                  <a:srgbClr val="000000"/>
                </a:solidFill>
                <a:latin typeface="Arial Narrow" charset="0"/>
                <a:cs typeface="Times New Roman" charset="0"/>
              </a:rPr>
              <a:t>God promised Abraham that his descendants would </a:t>
            </a:r>
            <a:r>
              <a:rPr lang="en-US" altLang="zh-CN" b="1" u="sng">
                <a:solidFill>
                  <a:srgbClr val="000000"/>
                </a:solidFill>
                <a:latin typeface="Arial Narrow" charset="0"/>
                <a:cs typeface="Times New Roman" charset="0"/>
              </a:rPr>
              <a:t>occupy the land</a:t>
            </a:r>
            <a:r>
              <a:rPr lang="en-US" altLang="zh-CN" b="1">
                <a:solidFill>
                  <a:srgbClr val="000000"/>
                </a:solidFill>
                <a:latin typeface="Arial Narrow" charset="0"/>
                <a:cs typeface="Times New Roman" charset="0"/>
              </a:rPr>
              <a:t> from the River of Egypt to the Euphrates (Gen. 15:18), yet Israel in Babylon was living outside of these boundaries.  The nation needed to return to the land.</a:t>
            </a:r>
          </a:p>
          <a:p>
            <a:pPr defTabSz="914400" fontAlgn="base">
              <a:lnSpc>
                <a:spcPct val="80000"/>
              </a:lnSpc>
              <a:spcBef>
                <a:spcPct val="0"/>
              </a:spcBef>
              <a:spcAft>
                <a:spcPct val="0"/>
              </a:spcAft>
              <a:buFontTx/>
              <a:buAutoNum type="alphaLcParenR"/>
            </a:pPr>
            <a:endParaRPr lang="en-US" altLang="zh-CN" b="1">
              <a:solidFill>
                <a:srgbClr val="000000"/>
              </a:solidFill>
              <a:latin typeface="Arial Narrow" charset="0"/>
              <a:cs typeface="Times New Roman" charset="0"/>
            </a:endParaRPr>
          </a:p>
          <a:p>
            <a:pPr defTabSz="914400" fontAlgn="base">
              <a:lnSpc>
                <a:spcPct val="80000"/>
              </a:lnSpc>
              <a:spcBef>
                <a:spcPct val="0"/>
              </a:spcBef>
              <a:spcAft>
                <a:spcPct val="0"/>
              </a:spcAft>
              <a:buFontTx/>
              <a:buAutoNum type="alphaLcParenR"/>
            </a:pPr>
            <a:r>
              <a:rPr lang="en-US" altLang="zh-CN" b="1">
                <a:solidFill>
                  <a:srgbClr val="000000"/>
                </a:solidFill>
                <a:latin typeface="Arial Narrow" charset="0"/>
                <a:cs typeface="Times New Roman" charset="0"/>
              </a:rPr>
              <a:t>The </a:t>
            </a:r>
            <a:r>
              <a:rPr lang="en-US" altLang="zh-CN" b="1" u="sng">
                <a:solidFill>
                  <a:srgbClr val="000000"/>
                </a:solidFill>
                <a:latin typeface="Arial Narrow" charset="0"/>
                <a:cs typeface="Times New Roman" charset="0"/>
              </a:rPr>
              <a:t>Messiah</a:t>
            </a:r>
            <a:r>
              <a:rPr lang="en-US" altLang="zh-CN" b="1">
                <a:solidFill>
                  <a:srgbClr val="000000"/>
                </a:solidFill>
                <a:latin typeface="Arial Narrow" charset="0"/>
                <a:cs typeface="Times New Roman" charset="0"/>
              </a:rPr>
              <a:t> had already been prophesied to be born in Bethlehem (Micah 5:2). </a:t>
            </a:r>
          </a:p>
          <a:p>
            <a:pPr defTabSz="914400" fontAlgn="base">
              <a:lnSpc>
                <a:spcPct val="80000"/>
              </a:lnSpc>
              <a:spcBef>
                <a:spcPct val="0"/>
              </a:spcBef>
              <a:spcAft>
                <a:spcPct val="0"/>
              </a:spcAft>
              <a:buFontTx/>
              <a:buAutoNum type="alphaLcParenR"/>
            </a:pPr>
            <a:endParaRPr lang="en-US" altLang="zh-CN" b="1">
              <a:solidFill>
                <a:srgbClr val="000000"/>
              </a:solidFill>
              <a:latin typeface="Arial Narrow" charset="0"/>
              <a:cs typeface="Times New Roman" charset="0"/>
            </a:endParaRPr>
          </a:p>
          <a:p>
            <a:pPr defTabSz="914400" fontAlgn="base">
              <a:lnSpc>
                <a:spcPct val="80000"/>
              </a:lnSpc>
              <a:spcBef>
                <a:spcPct val="0"/>
              </a:spcBef>
              <a:spcAft>
                <a:spcPct val="0"/>
              </a:spcAft>
            </a:pPr>
            <a:r>
              <a:rPr lang="en-US" altLang="zh-CN" b="1">
                <a:solidFill>
                  <a:srgbClr val="000000"/>
                </a:solidFill>
                <a:latin typeface="Arial Narrow" charset="0"/>
                <a:cs typeface="Times New Roman" charset="0"/>
              </a:rPr>
              <a:t>c)	Intermarriage threatened the </a:t>
            </a:r>
            <a:r>
              <a:rPr lang="en-US" altLang="zh-CN" b="1" u="sng">
                <a:solidFill>
                  <a:srgbClr val="000000"/>
                </a:solidFill>
                <a:latin typeface="Arial Narrow" charset="0"/>
                <a:cs typeface="Times New Roman" charset="0"/>
              </a:rPr>
              <a:t>purity of the Davidic line</a:t>
            </a:r>
            <a:r>
              <a:rPr lang="en-US" altLang="zh-CN" b="1">
                <a:solidFill>
                  <a:srgbClr val="000000"/>
                </a:solidFill>
                <a:latin typeface="Arial Narrow" charset="0"/>
                <a:cs typeface="Times New Roman" charset="0"/>
              </a:rPr>
              <a:t> to fulfill the seed promises originally given to Abraham. </a:t>
            </a:r>
            <a:endParaRPr lang="en-US" b="1">
              <a:solidFill>
                <a:srgbClr val="000000"/>
              </a:solidFill>
              <a:latin typeface="Arial Narrow" charset="0"/>
              <a:cs typeface="Times New Roman" charset="0"/>
            </a:endParaRPr>
          </a:p>
        </p:txBody>
      </p:sp>
      <p:sp>
        <p:nvSpPr>
          <p:cNvPr id="124934" name="Rectangle 11"/>
          <p:cNvSpPr>
            <a:spLocks noChangeArrowheads="1"/>
          </p:cNvSpPr>
          <p:nvPr/>
        </p:nvSpPr>
        <p:spPr bwMode="auto">
          <a:xfrm>
            <a:off x="76200" y="838200"/>
            <a:ext cx="88392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lnSpc>
                <a:spcPct val="90000"/>
              </a:lnSpc>
              <a:spcBef>
                <a:spcPct val="20000"/>
              </a:spcBef>
              <a:spcAft>
                <a:spcPct val="0"/>
              </a:spcAft>
              <a:buClr>
                <a:srgbClr val="A7C1CB"/>
              </a:buClr>
              <a:buSzPct val="80000"/>
              <a:buFont typeface="Wingdings" charset="0"/>
              <a:buNone/>
            </a:pPr>
            <a:r>
              <a:rPr lang="en-US" altLang="zh-CN" sz="2600" b="1" dirty="0">
                <a:solidFill>
                  <a:srgbClr val="FFFFFF"/>
                </a:solidFill>
                <a:latin typeface="Arial Narrow" charset="0"/>
                <a:ea typeface="ＭＳ Ｐゴシック" charset="0"/>
                <a:cs typeface="Times New Roman" charset="0"/>
              </a:rPr>
              <a:t>C.	The restoration to the land under Ezra &amp; Nehemiah related directly to God</a:t>
            </a:r>
            <a:r>
              <a:rPr lang="uk-UA" altLang="zh-CN" sz="2600" b="1" dirty="0">
                <a:solidFill>
                  <a:srgbClr val="FFFFFF"/>
                </a:solidFill>
                <a:latin typeface="Arial Narrow" charset="0"/>
                <a:ea typeface="ＭＳ Ｐゴシック" charset="0"/>
                <a:cs typeface="Times New Roman" charset="0"/>
              </a:rPr>
              <a:t>'</a:t>
            </a:r>
            <a:r>
              <a:rPr lang="en-US" altLang="zh-CN" sz="2600" b="1" dirty="0">
                <a:solidFill>
                  <a:srgbClr val="FFFFFF"/>
                </a:solidFill>
                <a:latin typeface="Arial Narrow" charset="0"/>
                <a:ea typeface="ＭＳ Ｐゴシック" charset="0"/>
                <a:cs typeface="Times New Roman" charset="0"/>
              </a:rPr>
              <a:t>s purposes for Israel as stated in the promise to Abraham (Gen. 12:1-3).</a:t>
            </a: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290-291</a:t>
            </a:r>
          </a:p>
        </p:txBody>
      </p:sp>
    </p:spTree>
    <p:extLst>
      <p:ext uri="{BB962C8B-B14F-4D97-AF65-F5344CB8AC3E}">
        <p14:creationId xmlns:p14="http://schemas.microsoft.com/office/powerpoint/2010/main" val="359592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en-US" dirty="0">
                <a:solidFill>
                  <a:srgbClr val="000000"/>
                </a:solidFill>
                <a:latin typeface="Arial Black" pitchFamily="-111" charset="0"/>
                <a:ea typeface="+mj-ea"/>
                <a:cs typeface="+mj-cs"/>
              </a:rPr>
              <a:t>Synthesis</a:t>
            </a: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292</a:t>
            </a:r>
          </a:p>
        </p:txBody>
      </p:sp>
      <p:sp>
        <p:nvSpPr>
          <p:cNvPr id="28678" name="Text Box 6"/>
          <p:cNvSpPr txBox="1">
            <a:spLocks noChangeArrowheads="1"/>
          </p:cNvSpPr>
          <p:nvPr/>
        </p:nvSpPr>
        <p:spPr bwMode="auto">
          <a:xfrm>
            <a:off x="609600" y="314483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3200" b="1">
                <a:solidFill>
                  <a:srgbClr val="FFFFFF"/>
                </a:solidFill>
                <a:latin typeface="Arial Black" charset="0"/>
                <a:cs typeface="Times New Roman" charset="0"/>
              </a:rPr>
              <a:t>1–6	Temple–Zerubbabel</a:t>
            </a: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3200" b="1">
                <a:solidFill>
                  <a:srgbClr val="000000"/>
                </a:solidFill>
                <a:latin typeface="Arial Black" charset="0"/>
                <a:cs typeface="Times New Roman" charset="0"/>
              </a:rPr>
              <a:t>Restoring the temple and people</a:t>
            </a: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3200" b="1">
                <a:solidFill>
                  <a:srgbClr val="000000"/>
                </a:solidFill>
                <a:latin typeface="Arial Black" charset="0"/>
                <a:cs typeface="Times New Roman" charset="0"/>
              </a:rPr>
              <a:t>Partial fulfillment of land promise</a:t>
            </a:r>
          </a:p>
        </p:txBody>
      </p:sp>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75100"/>
            <a:ext cx="50800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505200" y="5486400"/>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3200" b="1">
                <a:solidFill>
                  <a:srgbClr val="FFFFFF"/>
                </a:solidFill>
                <a:latin typeface="Arial Black" charset="0"/>
                <a:cs typeface="Times New Roman" charset="0"/>
              </a:rPr>
              <a:t>7–10	People–Ezra</a:t>
            </a:r>
          </a:p>
        </p:txBody>
      </p:sp>
    </p:spTree>
    <p:extLst>
      <p:ext uri="{BB962C8B-B14F-4D97-AF65-F5344CB8AC3E}">
        <p14:creationId xmlns:p14="http://schemas.microsoft.com/office/powerpoint/2010/main" val="206902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000">
              <a:solidFill>
                <a:srgbClr val="EAE8E2"/>
              </a:solidFill>
              <a:latin typeface="Arial" charset="0"/>
              <a:ea typeface="ＭＳ Ｐゴシック" charset="0"/>
              <a:cs typeface="Arial" charset="0"/>
            </a:endParaRPr>
          </a:p>
        </p:txBody>
      </p:sp>
      <p:sp>
        <p:nvSpPr>
          <p:cNvPr id="31"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defTabSz="914400">
              <a:spcBef>
                <a:spcPct val="50000"/>
              </a:spcBef>
              <a:defRPr/>
            </a:pPr>
            <a:r>
              <a:rPr lang="en-US" sz="3600" b="1" kern="0" dirty="0">
                <a:solidFill>
                  <a:srgbClr val="FFFFFF"/>
                </a:solidFill>
                <a:latin typeface="Arial"/>
                <a:ea typeface="ＭＳ Ｐゴシック" charset="0"/>
                <a:cs typeface="Arial"/>
              </a:rPr>
              <a:t>NEHEMIAH</a:t>
            </a:r>
          </a:p>
        </p:txBody>
      </p:sp>
      <p:sp>
        <p:nvSpPr>
          <p:cNvPr id="32"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defTabSz="914400">
              <a:spcBef>
                <a:spcPct val="50000"/>
              </a:spcBef>
              <a:defRPr/>
            </a:pPr>
            <a:r>
              <a:rPr lang="en-US" sz="3600" b="1" kern="0" dirty="0">
                <a:solidFill>
                  <a:srgbClr val="FFFFFF"/>
                </a:solidFill>
                <a:latin typeface="Arial"/>
                <a:ea typeface="ＭＳ Ｐゴシック" charset="0"/>
                <a:cs typeface="Arial"/>
              </a:rPr>
              <a:t>EZRA</a:t>
            </a:r>
          </a:p>
        </p:txBody>
      </p:sp>
      <p:sp>
        <p:nvSpPr>
          <p:cNvPr id="189443"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a:solidFill>
                  <a:srgbClr val="FFFFFF"/>
                </a:solidFill>
                <a:latin typeface="Arial"/>
                <a:ea typeface="ＭＳ Ｐゴシック" charset="0"/>
                <a:cs typeface="Arial"/>
              </a:rPr>
              <a:t>Rebuilding</a:t>
            </a:r>
            <a:br>
              <a:rPr lang="en-US" sz="2000" b="1">
                <a:solidFill>
                  <a:srgbClr val="FFFFFF"/>
                </a:solidFill>
                <a:latin typeface="Arial"/>
                <a:ea typeface="ＭＳ Ｐゴシック" charset="0"/>
                <a:cs typeface="Arial"/>
              </a:rPr>
            </a:br>
            <a:r>
              <a:rPr lang="en-US" sz="2000" b="1">
                <a:solidFill>
                  <a:srgbClr val="FFFFFF"/>
                </a:solidFill>
                <a:latin typeface="Arial"/>
                <a:ea typeface="ＭＳ Ｐゴシック" charset="0"/>
                <a:cs typeface="Arial"/>
              </a:rPr>
              <a:t>1</a:t>
            </a:r>
            <a:r>
              <a:rPr lang="en-US" sz="2000" b="1" dirty="0">
                <a:solidFill>
                  <a:srgbClr val="FFFFFF"/>
                </a:solidFill>
                <a:latin typeface="Arial"/>
                <a:ea typeface="ＭＳ Ｐゴシック" charset="0"/>
                <a:cs typeface="Arial"/>
              </a:rPr>
              <a:t>–6</a:t>
            </a: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Returning 1–2</a:t>
            </a: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Restoring 3–6</a:t>
            </a: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a:solidFill>
                  <a:srgbClr val="FFFFFF"/>
                </a:solidFill>
                <a:latin typeface="Arial"/>
                <a:ea typeface="ＭＳ Ｐゴシック" charset="0"/>
                <a:cs typeface="Arial"/>
              </a:rPr>
              <a:t>Zerubbabel</a:t>
            </a: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charset="0"/>
                <a:cs typeface="Arial"/>
              </a:rPr>
              <a:t>537</a:t>
            </a:r>
          </a:p>
        </p:txBody>
      </p:sp>
      <p:sp>
        <p:nvSpPr>
          <p:cNvPr id="27" name="Title 26"/>
          <p:cNvSpPr>
            <a:spLocks noGrp="1"/>
          </p:cNvSpPr>
          <p:nvPr>
            <p:ph type="title" idx="4294967295"/>
          </p:nvPr>
        </p:nvSpPr>
        <p:spPr>
          <a:xfrm>
            <a:off x="304800" y="304800"/>
            <a:ext cx="1171575" cy="1066800"/>
          </a:xfrm>
        </p:spPr>
        <p:txBody>
          <a:bodyPr/>
          <a:lstStyle/>
          <a:p>
            <a:pPr algn="ctr">
              <a:defRPr/>
            </a:pPr>
            <a:r>
              <a:rPr lang="en-US" sz="2800" b="1" dirty="0">
                <a:latin typeface="Arial"/>
                <a:ea typeface="ＭＳ Ｐゴシック" charset="0"/>
                <a:cs typeface="Arial"/>
              </a:rPr>
              <a:t>Ezra 1–6</a:t>
            </a: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7387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2852" y="4429912"/>
            <a:ext cx="3060700" cy="2274152"/>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Why church?</a:t>
            </a: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4"/>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Learn?</a:t>
              </a: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5"/>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Sing?</a:t>
              </a: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6"/>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Fellowship?</a:t>
              </a: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Serve?</a:t>
            </a:r>
          </a:p>
        </p:txBody>
      </p:sp>
    </p:spTree>
    <p:extLst>
      <p:ext uri="{BB962C8B-B14F-4D97-AF65-F5344CB8AC3E}">
        <p14:creationId xmlns:p14="http://schemas.microsoft.com/office/powerpoint/2010/main" val="9407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5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Scale>
                                      <p:cBhvr>
                                        <p:cTn id="2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4"/>
                                        </p:tgtEl>
                                        <p:attrNameLst>
                                          <p:attrName>ppt_x</p:attrName>
                                          <p:attrName>ppt_y</p:attrName>
                                        </p:attrNameLst>
                                      </p:cBhvr>
                                    </p:animMotion>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3</a:t>
            </a:r>
          </a:p>
        </p:txBody>
      </p:sp>
    </p:spTree>
    <p:extLst>
      <p:ext uri="{BB962C8B-B14F-4D97-AF65-F5344CB8AC3E}">
        <p14:creationId xmlns:p14="http://schemas.microsoft.com/office/powerpoint/2010/main" val="1587229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en-US" sz="4000" b="1">
                <a:effectLst>
                  <a:glow rad="228600">
                    <a:schemeClr val="tx1"/>
                  </a:glow>
                </a:effectLst>
              </a:rPr>
              <a:t>The altar was rebuilt first (Ezra 3:1-6)</a:t>
            </a: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3225143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4</a:t>
            </a:r>
          </a:p>
        </p:txBody>
      </p:sp>
    </p:spTree>
    <p:extLst>
      <p:ext uri="{BB962C8B-B14F-4D97-AF65-F5344CB8AC3E}">
        <p14:creationId xmlns:p14="http://schemas.microsoft.com/office/powerpoint/2010/main" val="3127940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was opposed (4:1-2)</a:t>
            </a:r>
          </a:p>
        </p:txBody>
      </p:sp>
    </p:spTree>
    <p:extLst>
      <p:ext uri="{BB962C8B-B14F-4D97-AF65-F5344CB8AC3E}">
        <p14:creationId xmlns:p14="http://schemas.microsoft.com/office/powerpoint/2010/main" val="3610651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en-US" sz="3600" b="1" dirty="0">
                <a:solidFill>
                  <a:schemeClr val="tx1"/>
                </a:solidFill>
                <a:effectLst/>
                <a:latin typeface="Arial"/>
                <a:cs typeface="Arial"/>
              </a:rPr>
              <a:t>Opposition Timeline (Ezra 4)</a:t>
            </a:r>
          </a:p>
        </p:txBody>
      </p:sp>
      <p:sp>
        <p:nvSpPr>
          <p:cNvPr id="613380" name="Text Box 4"/>
          <p:cNvSpPr txBox="1">
            <a:spLocks noChangeArrowheads="1"/>
          </p:cNvSpPr>
          <p:nvPr/>
        </p:nvSpPr>
        <p:spPr bwMode="auto">
          <a:xfrm>
            <a:off x="7504112" y="-27384"/>
            <a:ext cx="1676400" cy="683999"/>
          </a:xfrm>
          <a:prstGeom prst="rect">
            <a:avLst/>
          </a:prstGeom>
          <a:solidFill>
            <a:schemeClr val="bg2"/>
          </a:solidFill>
          <a:ln w="9525">
            <a:noFill/>
            <a:miter lim="800000"/>
            <a:headEnd/>
            <a:tailEnd/>
          </a:ln>
          <a:effectLst/>
        </p:spPr>
        <p:txBody>
          <a:bodyPr>
            <a:spAutoFit/>
          </a:bodyPr>
          <a:lstStyle/>
          <a:p>
            <a:pPr defTabSz="914400" fontAlgn="base">
              <a:spcBef>
                <a:spcPct val="0"/>
              </a:spcBef>
              <a:spcAft>
                <a:spcPct val="0"/>
              </a:spcAft>
              <a:defRPr/>
            </a:pPr>
            <a:r>
              <a:rPr lang="en-US" sz="2400" b="1" dirty="0">
                <a:solidFill>
                  <a:srgbClr val="FFFFFF"/>
                </a:solidFill>
                <a:latin typeface="Arial" pitchFamily="-112" charset="0"/>
                <a:ea typeface="ＭＳ Ｐゴシック" charset="0"/>
                <a:cs typeface="ＭＳ Ｐゴシック" charset="0"/>
              </a:rPr>
              <a:t>232 &amp; 342</a:t>
            </a: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Chart of Old Testament Kings and Prophets</a:t>
            </a: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latin typeface="Times" pitchFamily="-108" charset="0"/>
                <a:ea typeface="ＭＳ Ｐゴシック" charset="0"/>
                <a:cs typeface="ＭＳ Ｐゴシック" charset="0"/>
              </a:endParaRPr>
            </a:p>
          </p:txBody>
        </p:sp>
        <p:sp>
          <p:nvSpPr>
            <p:cNvPr id="16"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n-US" sz="2000" b="1" dirty="0">
                  <a:solidFill>
                    <a:srgbClr val="FFFFFF"/>
                  </a:solidFill>
                  <a:latin typeface="Arial" pitchFamily="-112" charset="0"/>
                  <a:ea typeface="ＭＳ Ｐゴシック" charset="0"/>
                  <a:cs typeface="ＭＳ Ｐゴシック" charset="0"/>
                </a:rPr>
                <a:t>Under Cyrus</a:t>
              </a:r>
              <a:br>
                <a:rPr lang="en-US" sz="2000" b="1" dirty="0">
                  <a:solidFill>
                    <a:srgbClr val="FFFFFF"/>
                  </a:solidFill>
                  <a:latin typeface="Arial" pitchFamily="-112" charset="0"/>
                  <a:ea typeface="ＭＳ Ｐゴシック" charset="0"/>
                  <a:cs typeface="ＭＳ Ｐゴシック" charset="0"/>
                </a:rPr>
              </a:br>
              <a:r>
                <a:rPr lang="en-US" sz="2000" b="1" dirty="0">
                  <a:solidFill>
                    <a:srgbClr val="FFFFFF"/>
                  </a:solidFill>
                  <a:latin typeface="Arial" pitchFamily="-112" charset="0"/>
                  <a:ea typeface="ＭＳ Ｐゴシック" charset="0"/>
                  <a:cs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latin typeface="Times" pitchFamily="-108" charset="0"/>
                <a:ea typeface="ＭＳ Ｐゴシック" charset="0"/>
                <a:cs typeface="ＭＳ Ｐゴシック" charset="0"/>
              </a:endParaRPr>
            </a:p>
          </p:txBody>
        </p:sp>
        <p:sp>
          <p:nvSpPr>
            <p:cNvPr id="21"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n-US" sz="2000" b="1" dirty="0">
                  <a:solidFill>
                    <a:srgbClr val="FFFFFF"/>
                  </a:solidFill>
                  <a:latin typeface="Arial" pitchFamily="-112" charset="0"/>
                  <a:ea typeface="ＭＳ Ｐゴシック" charset="0"/>
                  <a:cs typeface="ＭＳ Ｐゴシック" charset="0"/>
                </a:rPr>
                <a:t>Under Xerxes</a:t>
              </a:r>
              <a:br>
                <a:rPr lang="en-US" sz="2000" b="1" dirty="0">
                  <a:solidFill>
                    <a:srgbClr val="FFFFFF"/>
                  </a:solidFill>
                  <a:latin typeface="Arial" pitchFamily="-112" charset="0"/>
                  <a:ea typeface="ＭＳ Ｐゴシック" charset="0"/>
                  <a:cs typeface="ＭＳ Ｐゴシック" charset="0"/>
                </a:rPr>
              </a:br>
              <a:r>
                <a:rPr lang="en-US" sz="2000" b="1" dirty="0">
                  <a:solidFill>
                    <a:srgbClr val="FFFFFF"/>
                  </a:solidFill>
                  <a:latin typeface="Arial" pitchFamily="-112" charset="0"/>
                  <a:ea typeface="ＭＳ Ｐゴシック" charset="0"/>
                  <a:cs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000">
                <a:solidFill>
                  <a:srgbClr val="FFFFFF"/>
                </a:solidFill>
                <a:latin typeface="Times" pitchFamily="-108" charset="0"/>
                <a:ea typeface="ＭＳ Ｐゴシック" charset="0"/>
                <a:cs typeface="ＭＳ Ｐゴシック" charset="0"/>
              </a:endParaRPr>
            </a:p>
          </p:txBody>
        </p:sp>
        <p:sp>
          <p:nvSpPr>
            <p:cNvPr id="24" name="Text Box 4"/>
            <p:cNvSpPr txBox="1">
              <a:spLocks noChangeArrowheads="1"/>
            </p:cNvSpPr>
            <p:nvPr/>
          </p:nvSpPr>
          <p:spPr bwMode="auto">
            <a:xfrm>
              <a:off x="107504" y="3068960"/>
              <a:ext cx="1656184" cy="1015663"/>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n-US" sz="2000" b="1" dirty="0">
                  <a:solidFill>
                    <a:srgbClr val="FFFFFF"/>
                  </a:solidFill>
                  <a:latin typeface="Arial" pitchFamily="-112" charset="0"/>
                  <a:ea typeface="ＭＳ Ｐゴシック" charset="0"/>
                  <a:cs typeface="ＭＳ Ｐゴシック" charset="0"/>
                </a:rPr>
                <a:t>Under Artaxerxes</a:t>
              </a:r>
              <a:br>
                <a:rPr lang="en-US" sz="2000" b="1" dirty="0">
                  <a:solidFill>
                    <a:srgbClr val="FFFFFF"/>
                  </a:solidFill>
                  <a:latin typeface="Arial" pitchFamily="-112" charset="0"/>
                  <a:ea typeface="ＭＳ Ｐゴシック" charset="0"/>
                  <a:cs typeface="ＭＳ Ｐゴシック" charset="0"/>
                </a:rPr>
              </a:br>
              <a:r>
                <a:rPr lang="en-US" sz="2000" b="1" dirty="0">
                  <a:solidFill>
                    <a:srgbClr val="FFFFFF"/>
                  </a:solidFill>
                  <a:latin typeface="Arial" pitchFamily="-112" charset="0"/>
                  <a:ea typeface="ＭＳ Ｐゴシック" charset="0"/>
                  <a:cs typeface="ＭＳ Ｐゴシック" charset="0"/>
                </a:rPr>
                <a:t>±460 BC</a:t>
              </a:r>
            </a:p>
          </p:txBody>
        </p:sp>
      </p:grpSp>
    </p:spTree>
    <p:extLst>
      <p:ext uri="{BB962C8B-B14F-4D97-AF65-F5344CB8AC3E}">
        <p14:creationId xmlns:p14="http://schemas.microsoft.com/office/powerpoint/2010/main" val="411050681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5</a:t>
            </a:r>
          </a:p>
        </p:txBody>
      </p:sp>
    </p:spTree>
    <p:extLst>
      <p:ext uri="{BB962C8B-B14F-4D97-AF65-F5344CB8AC3E}">
        <p14:creationId xmlns:p14="http://schemas.microsoft.com/office/powerpoint/2010/main" val="1713383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648246"/>
          </a:xfrm>
        </p:spPr>
        <p:txBody>
          <a:bodyPr/>
          <a:lstStyle/>
          <a:p>
            <a:r>
              <a:rPr lang="en-US" b="1">
                <a:effectLst>
                  <a:glow rad="228600">
                    <a:schemeClr val="tx1"/>
                  </a:glow>
                </a:effectLst>
              </a:rPr>
              <a:t>God</a:t>
            </a:r>
            <a:r>
              <a:rPr lang="uk-UA" b="1">
                <a:effectLst>
                  <a:glow rad="228600">
                    <a:schemeClr val="tx1"/>
                  </a:glow>
                </a:effectLst>
              </a:rPr>
              <a:t>'</a:t>
            </a:r>
            <a:r>
              <a:rPr lang="en-US" b="1">
                <a:effectLst>
                  <a:glow rad="228600">
                    <a:schemeClr val="tx1"/>
                  </a:glow>
                </a:effectLst>
              </a:rPr>
              <a:t>s work is always opposed</a:t>
            </a:r>
          </a:p>
        </p:txBody>
      </p:sp>
    </p:spTree>
    <p:extLst>
      <p:ext uri="{BB962C8B-B14F-4D97-AF65-F5344CB8AC3E}">
        <p14:creationId xmlns:p14="http://schemas.microsoft.com/office/powerpoint/2010/main" val="2487320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solidFill>
                <a:srgbClr val="EAE8E2"/>
              </a:solidFill>
              <a:latin typeface="Times New Roman" pitchFamily="-111" charset="0"/>
              <a:ea typeface="ＭＳ Ｐゴシック" charset="0"/>
              <a:cs typeface="ＭＳ Ｐゴシック"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uk-UA"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r>
                  <a:rPr lang="en-US" altLang="zh-CN" sz="3600" b="1">
                    <a:solidFill>
                      <a:srgbClr val="000000"/>
                    </a:solidFill>
                    <a:latin typeface="Arial Narrow" charset="0"/>
                    <a:ea typeface="ＭＳ Ｐゴシック" charset="0"/>
                    <a:cs typeface="Times New Roman" charset="0"/>
                  </a:rPr>
                  <a:t>Restoring the Temple and People</a:t>
                </a:r>
                <a:endParaRPr lang="en-US" altLang="zh-CN" sz="2400"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Temple</a:t>
                </a:r>
                <a:endParaRPr lang="en-US" altLang="zh-CN" sz="2400"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People</a:t>
                </a:r>
                <a:endParaRPr lang="en-US" altLang="zh-CN" sz="2400"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Zerubbabel</a:t>
                </a:r>
                <a:endParaRPr lang="en-US" altLang="zh-CN" sz="2400"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a:t>
                </a:r>
                <a:endParaRPr lang="en-US" altLang="zh-CN" sz="2400"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1–6</a:t>
                </a:r>
                <a:endParaRPr lang="en-US" altLang="zh-CN" sz="2400"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7–10</a:t>
                </a:r>
                <a:endParaRPr lang="en-US" altLang="zh-CN" sz="2400"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50,000 Return</a:t>
                </a:r>
                <a:endParaRPr lang="en-US" altLang="zh-CN" sz="2400"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 Return</a:t>
                </a:r>
                <a:endParaRPr lang="en-US" altLang="zh-CN" sz="2400"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Survival</a:t>
                </a:r>
                <a:endParaRPr lang="en-US" altLang="zh-CN" sz="2400"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Revival</a:t>
                </a:r>
                <a:endParaRPr lang="en-US" altLang="zh-CN" sz="2400"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Working</a:t>
                </a:r>
                <a:endParaRPr lang="en-US" altLang="zh-CN" sz="2400"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Worshipping</a:t>
                </a:r>
                <a:endParaRPr lang="en-US" altLang="zh-CN" sz="2400"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538-516 BC (22 Years)</a:t>
                </a:r>
                <a:endParaRPr lang="en-US" altLang="zh-CN" sz="2400"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458-457 BC (1 Year)</a:t>
                </a:r>
                <a:endParaRPr lang="en-US" altLang="zh-CN" sz="2400"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Times New Roman"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1–2</a:t>
                </a:r>
                <a:endParaRPr lang="en-US" altLang="zh-CN" sz="2400"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3–6</a:t>
                </a:r>
                <a:endParaRPr lang="en-US" altLang="zh-CN" sz="2400"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7–8</a:t>
                </a:r>
                <a:endParaRPr lang="en-US" altLang="zh-CN" sz="2400"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9–10</a:t>
                </a:r>
                <a:endParaRPr lang="en-US" altLang="zh-CN" sz="2400"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FFFFFF"/>
                    </a:solidFill>
                    <a:latin typeface="Arial Narrow" charset="0"/>
                    <a:ea typeface="ＭＳ Ｐゴシック" charset="0"/>
                    <a:cs typeface="Times New Roman" charset="0"/>
                  </a:rPr>
                  <a:t>Opposed</a:t>
                </a:r>
              </a:p>
              <a:p>
                <a:pPr algn="ctr" defTabSz="914400" eaLnBrk="0" fontAlgn="base" hangingPunct="0">
                  <a:spcBef>
                    <a:spcPct val="0"/>
                  </a:spcBef>
                  <a:spcAft>
                    <a:spcPct val="0"/>
                  </a:spcAft>
                </a:pPr>
                <a:r>
                  <a:rPr lang="en-US" altLang="zh-CN" sz="1400" b="1">
                    <a:solidFill>
                      <a:srgbClr val="FFFFFF"/>
                    </a:solidFill>
                    <a:latin typeface="Arial Narrow" charset="0"/>
                    <a:ea typeface="ＭＳ Ｐゴシック" charset="0"/>
                    <a:cs typeface="Times New Roman" charset="0"/>
                  </a:rPr>
                  <a:t>4:1–6:12</a:t>
                </a:r>
                <a:endParaRPr lang="en-US" altLang="zh-CN" sz="1400" b="1">
                  <a:solidFill>
                    <a:srgbClr val="FFFFFF"/>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Times New Roman" charset="0"/>
                  </a:rPr>
                  <a:t> </a:t>
                </a:r>
                <a:r>
                  <a:rPr lang="en-US" altLang="zh-CN" sz="1300" b="1">
                    <a:solidFill>
                      <a:srgbClr val="000000"/>
                    </a:solidFill>
                    <a:latin typeface="Arial Narrow" charset="0"/>
                    <a:ea typeface="ＭＳ Ｐゴシック" charset="0"/>
                    <a:cs typeface="Times New Roman" charset="0"/>
                  </a:rPr>
                  <a:t>Qualifications</a:t>
                </a:r>
                <a:r>
                  <a:rPr lang="en-US" altLang="zh-CN" sz="1400" b="1">
                    <a:solidFill>
                      <a:srgbClr val="000000"/>
                    </a:solidFill>
                    <a:latin typeface="Arial Narrow" charset="0"/>
                    <a:ea typeface="ＭＳ Ｐゴシック" charset="0"/>
                    <a:cs typeface="Times New Roman"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4124005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6</a:t>
            </a:r>
          </a:p>
        </p:txBody>
      </p:sp>
    </p:spTree>
    <p:extLst>
      <p:ext uri="{BB962C8B-B14F-4D97-AF65-F5344CB8AC3E}">
        <p14:creationId xmlns:p14="http://schemas.microsoft.com/office/powerpoint/2010/main" val="1350152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en-US" b="1">
                <a:solidFill>
                  <a:srgbClr val="FFFFFF"/>
                </a:solidFill>
                <a:effectLst>
                  <a:glow rad="228600">
                    <a:schemeClr val="bg2"/>
                  </a:glow>
                </a:effectLst>
                <a:latin typeface="Arial" charset="0"/>
                <a:ea typeface="ＭＳ Ｐゴシック" charset="0"/>
                <a:cs typeface="Arial" charset="0"/>
              </a:rPr>
              <a:t>Temple Completion in 516 BC (Ezra 6:15)</a:t>
            </a:r>
          </a:p>
        </p:txBody>
      </p:sp>
    </p:spTree>
    <p:extLst>
      <p:ext uri="{BB962C8B-B14F-4D97-AF65-F5344CB8AC3E}">
        <p14:creationId xmlns:p14="http://schemas.microsoft.com/office/powerpoint/2010/main" val="124380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53331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dirty="0">
                <a:solidFill>
                  <a:srgbClr val="000000"/>
                </a:solidFill>
                <a:latin typeface="Arial" charset="0"/>
                <a:cs typeface="Times New Roman" charset="0"/>
              </a:rPr>
              <a:t>I. Ezra 1–6: The rebuilding of the temple in the first return under Zerubbabel with 50,000 Jews encourages the remnant to worship only at the temple because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faithfulness in fulfilling His promise of restoration (538 BC).</a:t>
            </a:r>
          </a:p>
        </p:txBody>
      </p:sp>
    </p:spTree>
    <p:extLst>
      <p:ext uri="{BB962C8B-B14F-4D97-AF65-F5344CB8AC3E}">
        <p14:creationId xmlns:p14="http://schemas.microsoft.com/office/powerpoint/2010/main" val="344331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7</a:t>
            </a:r>
          </a:p>
        </p:txBody>
      </p:sp>
    </p:spTree>
    <p:extLst>
      <p:ext uri="{BB962C8B-B14F-4D97-AF65-F5344CB8AC3E}">
        <p14:creationId xmlns:p14="http://schemas.microsoft.com/office/powerpoint/2010/main" val="1865845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Software?</a:t>
            </a:r>
          </a:p>
        </p:txBody>
      </p:sp>
      <p:sp>
        <p:nvSpPr>
          <p:cNvPr id="7" name="TextBox 6"/>
          <p:cNvSpPr txBox="1"/>
          <p:nvPr/>
        </p:nvSpPr>
        <p:spPr>
          <a:xfrm>
            <a:off x="-383371" y="2659927"/>
            <a:ext cx="184666" cy="461665"/>
          </a:xfrm>
          <a:prstGeom prst="rect">
            <a:avLst/>
          </a:prstGeom>
          <a:noFill/>
        </p:spPr>
        <p:txBody>
          <a:bodyPr wrap="none" rtlCol="0">
            <a:spAutoFit/>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26529701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Hardware?</a:t>
            </a: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Software?</a:t>
            </a: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sz="4000" b="1" i="1">
                <a:solidFill>
                  <a:srgbClr val="FFFFFF"/>
                </a:solidFill>
                <a:effectLst>
                  <a:glow rad="101600">
                    <a:srgbClr val="000000"/>
                  </a:glow>
                </a:effectLst>
                <a:latin typeface="Arial" charset="0"/>
                <a:ea typeface="ＭＳ Ｐゴシック" charset="0"/>
                <a:cs typeface="Arial" charset="0"/>
              </a:rPr>
              <a:t>Rebuild Temple</a:t>
            </a: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sz="4000" b="1" i="1">
                <a:solidFill>
                  <a:srgbClr val="FFFFFF"/>
                </a:solidFill>
                <a:effectLst>
                  <a:glow rad="101600">
                    <a:srgbClr val="000000"/>
                  </a:glow>
                </a:effectLst>
                <a:latin typeface="Arial" charset="0"/>
                <a:ea typeface="ＭＳ Ｐゴシック" charset="0"/>
                <a:cs typeface="Arial" charset="0"/>
              </a:rPr>
              <a:t>Rebuild People</a:t>
            </a:r>
          </a:p>
        </p:txBody>
      </p:sp>
    </p:spTree>
    <p:extLst>
      <p:ext uri="{BB962C8B-B14F-4D97-AF65-F5344CB8AC3E}">
        <p14:creationId xmlns:p14="http://schemas.microsoft.com/office/powerpoint/2010/main" val="3708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50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en-US" b="1">
                <a:solidFill>
                  <a:srgbClr val="FFFFFF"/>
                </a:solidFill>
                <a:effectLst>
                  <a:glow rad="228600">
                    <a:schemeClr val="tx1"/>
                  </a:glow>
                </a:effectLst>
                <a:latin typeface="Arial" charset="0"/>
                <a:ea typeface="ＭＳ Ｐゴシック" charset="0"/>
                <a:cs typeface="Arial" charset="0"/>
              </a:rPr>
              <a:t>Which is more important?</a:t>
            </a: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Presence of the Spirit?</a:t>
            </a: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defRPr/>
            </a:pPr>
            <a:r>
              <a:rPr lang="en-US" b="1">
                <a:solidFill>
                  <a:srgbClr val="FFFFFF"/>
                </a:solidFill>
                <a:effectLst>
                  <a:glow rad="101600">
                    <a:srgbClr val="000000"/>
                  </a:glow>
                </a:effectLst>
                <a:latin typeface="Arial" charset="0"/>
                <a:ea typeface="ＭＳ Ｐゴシック" charset="0"/>
                <a:cs typeface="Arial" charset="0"/>
              </a:rPr>
              <a:t>Submission to the Spirit?</a:t>
            </a: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16757020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en-US" dirty="0">
                <a:latin typeface="Arial Black" pitchFamily="-111" charset="0"/>
                <a:ea typeface="+mj-ea"/>
                <a:cs typeface="+mj-cs"/>
              </a:rPr>
              <a:t>Outline</a:t>
            </a: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292-294</a:t>
            </a:r>
          </a:p>
        </p:txBody>
      </p:sp>
      <p:sp>
        <p:nvSpPr>
          <p:cNvPr id="29704" name="Text Box 8"/>
          <p:cNvSpPr txBox="1">
            <a:spLocks noChangeArrowheads="1"/>
          </p:cNvSpPr>
          <p:nvPr/>
        </p:nvSpPr>
        <p:spPr bwMode="auto">
          <a:xfrm>
            <a:off x="342900" y="963613"/>
            <a:ext cx="8458200" cy="223678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dirty="0">
                <a:solidFill>
                  <a:srgbClr val="000000"/>
                </a:solidFill>
                <a:latin typeface="Arial" charset="0"/>
                <a:cs typeface="Times New Roman" charset="0"/>
              </a:rPr>
              <a:t>I. Ezra 1–6: The rebuilding of the temple in the first return under Zerubbabel with 50,000 Jews encourages the remnant to worship only at the temple because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faithfulness in fulfilling His promise of restoration (538 BC).</a:t>
            </a:r>
          </a:p>
        </p:txBody>
      </p:sp>
      <p:sp>
        <p:nvSpPr>
          <p:cNvPr id="29705" name="Text Box 9"/>
          <p:cNvSpPr txBox="1">
            <a:spLocks noChangeArrowheads="1"/>
          </p:cNvSpPr>
          <p:nvPr/>
        </p:nvSpPr>
        <p:spPr bwMode="auto">
          <a:xfrm>
            <a:off x="304800" y="4286250"/>
            <a:ext cx="8458200" cy="223678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zh-CN" sz="2800" b="1" dirty="0">
                <a:solidFill>
                  <a:srgbClr val="000000"/>
                </a:solidFill>
                <a:latin typeface="Arial" charset="0"/>
                <a:cs typeface="Times New Roman" charset="0"/>
              </a:rPr>
              <a:t>II. Ezra 7–10: The reformation of the people in the second return under Ezra with 5,000 Jews is recorded to encourage the remnant to fulfill its covenant obligations on the basis of God</a:t>
            </a:r>
            <a:r>
              <a:rPr lang="uk-UA" altLang="zh-CN" sz="2800" b="1" dirty="0">
                <a:solidFill>
                  <a:srgbClr val="000000"/>
                </a:solidFill>
                <a:latin typeface="Arial" charset="0"/>
                <a:cs typeface="Times New Roman" charset="0"/>
              </a:rPr>
              <a:t>'</a:t>
            </a:r>
            <a:r>
              <a:rPr lang="en-US" altLang="zh-CN" sz="2800" b="1" dirty="0">
                <a:solidFill>
                  <a:srgbClr val="000000"/>
                </a:solidFill>
                <a:latin typeface="Arial" charset="0"/>
                <a:cs typeface="Times New Roman" charset="0"/>
              </a:rPr>
              <a:t>s mercy (458 BC).</a:t>
            </a:r>
          </a:p>
        </p:txBody>
      </p:sp>
    </p:spTree>
    <p:extLst>
      <p:ext uri="{BB962C8B-B14F-4D97-AF65-F5344CB8AC3E}">
        <p14:creationId xmlns:p14="http://schemas.microsoft.com/office/powerpoint/2010/main" val="2175718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For Ezra had devoted himself to the </a:t>
            </a:r>
            <a:r>
              <a:rPr lang="en-US" sz="4000" b="1" dirty="0">
                <a:solidFill>
                  <a:srgbClr val="0000FF"/>
                </a:solidFill>
                <a:effectLst>
                  <a:glow rad="127000">
                    <a:schemeClr val="bg1"/>
                  </a:glow>
                </a:effectLst>
                <a:latin typeface="Arial" charset="0"/>
                <a:ea typeface="ＭＳ Ｐゴシック" charset="0"/>
                <a:cs typeface="ＭＳ Ｐゴシック" charset="0"/>
              </a:rPr>
              <a:t>study</a:t>
            </a:r>
            <a:r>
              <a:rPr lang="en-US" sz="4000" b="1" dirty="0">
                <a:solidFill>
                  <a:schemeClr val="tx2"/>
                </a:solidFill>
                <a:effectLst>
                  <a:glow rad="127000">
                    <a:schemeClr val="bg1"/>
                  </a:glow>
                </a:effectLst>
                <a:latin typeface="Arial" charset="0"/>
                <a:ea typeface="ＭＳ Ｐゴシック" charset="0"/>
                <a:cs typeface="ＭＳ Ｐゴシック" charset="0"/>
              </a:rPr>
              <a:t> and </a:t>
            </a:r>
            <a:r>
              <a:rPr lang="en-US" sz="4000" b="1" dirty="0">
                <a:solidFill>
                  <a:srgbClr val="0000FF"/>
                </a:solidFill>
                <a:effectLst>
                  <a:glow rad="127000">
                    <a:schemeClr val="bg1"/>
                  </a:glow>
                </a:effectLst>
                <a:latin typeface="Arial" charset="0"/>
                <a:ea typeface="ＭＳ Ｐゴシック" charset="0"/>
                <a:cs typeface="ＭＳ Ｐゴシック" charset="0"/>
              </a:rPr>
              <a:t>observance</a:t>
            </a:r>
            <a:r>
              <a:rPr lang="en-US" sz="4000" b="1" dirty="0">
                <a:solidFill>
                  <a:schemeClr val="tx2"/>
                </a:solidFill>
                <a:effectLst>
                  <a:glow rad="127000">
                    <a:schemeClr val="bg1"/>
                  </a:glow>
                </a:effectLst>
                <a:latin typeface="Arial" charset="0"/>
                <a:ea typeface="ＭＳ Ｐゴシック" charset="0"/>
                <a:cs typeface="ＭＳ Ｐゴシック" charset="0"/>
              </a:rPr>
              <a:t> of the Law of the L</a:t>
            </a:r>
            <a:r>
              <a:rPr lang="en-US" sz="3200" b="1" dirty="0">
                <a:solidFill>
                  <a:schemeClr val="tx2"/>
                </a:solidFill>
                <a:effectLst>
                  <a:glow rad="127000">
                    <a:schemeClr val="bg1"/>
                  </a:glow>
                </a:effectLst>
                <a:latin typeface="Arial" charset="0"/>
                <a:ea typeface="ＭＳ Ｐゴシック" charset="0"/>
                <a:cs typeface="ＭＳ Ｐゴシック" charset="0"/>
              </a:rPr>
              <a:t>ORD</a:t>
            </a:r>
            <a:r>
              <a:rPr lang="en-US" sz="4000" b="1" dirty="0">
                <a:solidFill>
                  <a:schemeClr val="tx2"/>
                </a:solidFill>
                <a:effectLst>
                  <a:glow rad="127000">
                    <a:schemeClr val="bg1"/>
                  </a:glow>
                </a:effectLst>
                <a:latin typeface="Arial" charset="0"/>
                <a:ea typeface="ＭＳ Ｐゴシック" charset="0"/>
                <a:cs typeface="ＭＳ Ｐゴシック" charset="0"/>
              </a:rPr>
              <a:t>, and to </a:t>
            </a:r>
            <a:r>
              <a:rPr lang="en-US" sz="4000" b="1" dirty="0">
                <a:solidFill>
                  <a:srgbClr val="0000FF"/>
                </a:solidFill>
                <a:effectLst>
                  <a:glow rad="127000">
                    <a:schemeClr val="bg1"/>
                  </a:glow>
                </a:effectLst>
                <a:latin typeface="Arial" charset="0"/>
                <a:ea typeface="ＭＳ Ｐゴシック" charset="0"/>
                <a:cs typeface="ＭＳ Ｐゴシック" charset="0"/>
              </a:rPr>
              <a:t>teaching</a:t>
            </a:r>
            <a:r>
              <a:rPr lang="en-US" sz="4000" b="1" dirty="0">
                <a:solidFill>
                  <a:schemeClr val="tx2"/>
                </a:solidFill>
                <a:effectLst>
                  <a:glow rad="127000">
                    <a:schemeClr val="bg1"/>
                  </a:glow>
                </a:effectLst>
                <a:latin typeface="Arial" charset="0"/>
                <a:ea typeface="ＭＳ Ｐゴシック" charset="0"/>
                <a:cs typeface="ＭＳ Ｐゴシック" charset="0"/>
              </a:rPr>
              <a:t> its decrees and laws in Israel</a:t>
            </a:r>
            <a:r>
              <a:rPr lang="ru-RU" sz="4000" b="1" dirty="0">
                <a:solidFill>
                  <a:schemeClr val="tx2"/>
                </a:solidFill>
                <a:effectLst>
                  <a:glow rad="127000">
                    <a:schemeClr val="bg1"/>
                  </a:glow>
                </a:effectLst>
                <a:latin typeface="Arial" charset="0"/>
                <a:ea typeface="ＭＳ Ｐゴシック" charset="0"/>
                <a:cs typeface="ＭＳ Ｐゴシック" charset="0"/>
              </a:rPr>
              <a:t>"</a:t>
            </a:r>
            <a:r>
              <a:rPr lang="en-US" sz="4000" b="1" dirty="0">
                <a:solidFill>
                  <a:schemeClr val="tx2"/>
                </a:solidFill>
                <a:effectLst>
                  <a:glow rad="127000">
                    <a:schemeClr val="bg1"/>
                  </a:glow>
                </a:effectLst>
                <a:latin typeface="Arial" charset="0"/>
                <a:ea typeface="ＭＳ Ｐゴシック" charset="0"/>
                <a:cs typeface="ＭＳ Ｐゴシック" charset="0"/>
              </a:rPr>
              <a:t> </a:t>
            </a:r>
            <a:br>
              <a:rPr lang="en-US" sz="4000" b="1" dirty="0">
                <a:solidFill>
                  <a:schemeClr val="tx2"/>
                </a:solidFill>
                <a:effectLst>
                  <a:glow rad="127000">
                    <a:schemeClr val="bg1"/>
                  </a:glow>
                </a:effectLst>
                <a:latin typeface="Arial" charset="0"/>
                <a:ea typeface="ＭＳ Ｐゴシック" charset="0"/>
                <a:cs typeface="ＭＳ Ｐゴシック" charset="0"/>
              </a:rPr>
            </a:br>
            <a:r>
              <a:rPr lang="en-US" sz="4000" b="1" dirty="0">
                <a:solidFill>
                  <a:schemeClr val="tx2"/>
                </a:solidFill>
                <a:effectLst>
                  <a:glow rad="127000">
                    <a:schemeClr val="bg1"/>
                  </a:glow>
                </a:effectLst>
                <a:latin typeface="Arial" charset="0"/>
                <a:ea typeface="ＭＳ Ｐゴシック" charset="0"/>
                <a:cs typeface="ＭＳ Ｐゴシック" charset="0"/>
              </a:rPr>
              <a:t>(Ezra 7:10 </a:t>
            </a:r>
            <a:r>
              <a:rPr lang="en-US" sz="3600" b="1" dirty="0">
                <a:solidFill>
                  <a:schemeClr val="tx2"/>
                </a:solidFill>
                <a:effectLst>
                  <a:glow rad="127000">
                    <a:schemeClr val="bg1"/>
                  </a:glow>
                </a:effectLst>
                <a:latin typeface="Arial" charset="0"/>
                <a:ea typeface="ＭＳ Ｐゴシック" charset="0"/>
                <a:cs typeface="ＭＳ Ｐゴシック" charset="0"/>
              </a:rPr>
              <a:t>NIV</a:t>
            </a:r>
            <a:r>
              <a:rPr lang="en-US" sz="40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29084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defTabSz="914400" fontAlgn="base">
              <a:spcBef>
                <a:spcPct val="0"/>
              </a:spcBef>
              <a:spcAft>
                <a:spcPct val="0"/>
              </a:spcAft>
              <a:defRPr/>
            </a:pPr>
            <a:endParaRPr lang="en-US" sz="2000">
              <a:solidFill>
                <a:srgbClr val="FFFFFF"/>
              </a:solidFill>
              <a:latin typeface="Arial"/>
              <a:ea typeface="ＭＳ Ｐゴシック" charset="0"/>
              <a:cs typeface="Arial"/>
            </a:endParaRPr>
          </a:p>
        </p:txBody>
      </p:sp>
      <p:sp>
        <p:nvSpPr>
          <p:cNvPr id="34" name="Text Box 5"/>
          <p:cNvSpPr txBox="1">
            <a:spLocks noChangeArrowheads="1"/>
          </p:cNvSpPr>
          <p:nvPr/>
        </p:nvSpPr>
        <p:spPr bwMode="auto">
          <a:xfrm>
            <a:off x="5076825" y="422275"/>
            <a:ext cx="3598863" cy="1042988"/>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0"/>
                <a:cs typeface="Arial"/>
              </a:rPr>
              <a:t>NEHEMIAH</a:t>
            </a:r>
          </a:p>
        </p:txBody>
      </p:sp>
      <p:sp>
        <p:nvSpPr>
          <p:cNvPr id="35" name="Text Box 5"/>
          <p:cNvSpPr txBox="1">
            <a:spLocks noChangeArrowheads="1"/>
          </p:cNvSpPr>
          <p:nvPr/>
        </p:nvSpPr>
        <p:spPr bwMode="auto">
          <a:xfrm>
            <a:off x="1619250" y="404813"/>
            <a:ext cx="3457575" cy="104140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0"/>
                <a:cs typeface="Arial"/>
              </a:rPr>
              <a:t>EZRA</a:t>
            </a:r>
          </a:p>
        </p:txBody>
      </p:sp>
      <p:sp>
        <p:nvSpPr>
          <p:cNvPr id="190467" name="Text Box 3"/>
          <p:cNvSpPr txBox="1">
            <a:spLocks noChangeArrowheads="1"/>
          </p:cNvSpPr>
          <p:nvPr/>
        </p:nvSpPr>
        <p:spPr bwMode="auto">
          <a:xfrm>
            <a:off x="3048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dirty="0">
                <a:solidFill>
                  <a:srgbClr val="FFFFFF"/>
                </a:solidFill>
                <a:latin typeface="Arial"/>
                <a:ea typeface="ＭＳ Ｐゴシック" charset="0"/>
                <a:cs typeface="Arial"/>
              </a:rPr>
              <a:t>Rebuilding</a:t>
            </a:r>
            <a:br>
              <a:rPr lang="en-US" sz="2000" b="1" dirty="0">
                <a:solidFill>
                  <a:srgbClr val="FFFFFF"/>
                </a:solidFill>
                <a:latin typeface="Arial"/>
                <a:ea typeface="ＭＳ Ｐゴシック" charset="0"/>
                <a:cs typeface="Arial"/>
              </a:rPr>
            </a:br>
            <a:r>
              <a:rPr lang="en-US" sz="2000" b="1" dirty="0">
                <a:solidFill>
                  <a:srgbClr val="FFFFFF"/>
                </a:solidFill>
                <a:latin typeface="Arial"/>
                <a:ea typeface="ＭＳ Ｐゴシック" charset="0"/>
                <a:cs typeface="Arial"/>
              </a:rPr>
              <a:t>1–6</a:t>
            </a:r>
          </a:p>
        </p:txBody>
      </p:sp>
      <p:sp>
        <p:nvSpPr>
          <p:cNvPr id="190468" name="Text Box 4"/>
          <p:cNvSpPr txBox="1">
            <a:spLocks noChangeArrowheads="1"/>
          </p:cNvSpPr>
          <p:nvPr/>
        </p:nvSpPr>
        <p:spPr bwMode="auto">
          <a:xfrm>
            <a:off x="1752600" y="593725"/>
            <a:ext cx="32004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a:ea typeface="ＭＳ Ｐゴシック" charset="0"/>
                <a:cs typeface="Arial"/>
              </a:rPr>
              <a:t>EZRA</a:t>
            </a: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Returning 7–8</a:t>
            </a: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Restoring 9–10 </a:t>
            </a: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Returning 1–2</a:t>
            </a: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defTabSz="914400" fontAlgn="base">
              <a:spcBef>
                <a:spcPct val="50000"/>
              </a:spcBef>
              <a:spcAft>
                <a:spcPct val="0"/>
              </a:spcAft>
              <a:defRPr/>
            </a:pPr>
            <a:r>
              <a:rPr lang="en-US" sz="3200" b="1" dirty="0">
                <a:solidFill>
                  <a:srgbClr val="FFFFFF"/>
                </a:solidFill>
                <a:latin typeface="Arial"/>
                <a:ea typeface="ＭＳ Ｐゴシック" charset="0"/>
                <a:cs typeface="Arial"/>
              </a:rPr>
              <a:t>Restoring 3–6</a:t>
            </a:r>
          </a:p>
        </p:txBody>
      </p:sp>
      <p:sp>
        <p:nvSpPr>
          <p:cNvPr id="190484" name="Text Box 20"/>
          <p:cNvSpPr txBox="1">
            <a:spLocks noChangeArrowheads="1"/>
          </p:cNvSpPr>
          <p:nvPr/>
        </p:nvSpPr>
        <p:spPr bwMode="auto">
          <a:xfrm>
            <a:off x="1981200" y="4648200"/>
            <a:ext cx="22860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dirty="0">
                <a:solidFill>
                  <a:srgbClr val="FFFFFF"/>
                </a:solidFill>
                <a:latin typeface="Arial"/>
                <a:ea typeface="ＭＳ Ｐゴシック" charset="0"/>
                <a:cs typeface="Arial"/>
              </a:rPr>
              <a:t>Redirecting</a:t>
            </a:r>
            <a:br>
              <a:rPr lang="en-US" sz="2000" b="1" dirty="0">
                <a:solidFill>
                  <a:srgbClr val="FFFFFF"/>
                </a:solidFill>
                <a:latin typeface="Arial"/>
                <a:ea typeface="ＭＳ Ｐゴシック" charset="0"/>
                <a:cs typeface="Arial"/>
              </a:rPr>
            </a:br>
            <a:r>
              <a:rPr lang="en-US" sz="2000" b="1" dirty="0">
                <a:solidFill>
                  <a:srgbClr val="FFFFFF"/>
                </a:solidFill>
                <a:latin typeface="Arial"/>
                <a:ea typeface="ＭＳ Ｐゴシック" charset="0"/>
                <a:cs typeface="Arial"/>
              </a:rPr>
              <a:t>7–10</a:t>
            </a: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a:solidFill>
                  <a:srgbClr val="FFFFFF"/>
                </a:solidFill>
                <a:latin typeface="Arial"/>
                <a:ea typeface="ＭＳ Ｐゴシック" charset="0"/>
                <a:cs typeface="Arial"/>
              </a:rPr>
              <a:t>Ezra</a:t>
            </a: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000" b="1">
                <a:solidFill>
                  <a:srgbClr val="FFFFFF"/>
                </a:solidFill>
                <a:latin typeface="Arial"/>
                <a:ea typeface="ＭＳ Ｐゴシック" charset="0"/>
                <a:cs typeface="Arial"/>
              </a:rPr>
              <a:t>Zerubbabel</a:t>
            </a: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defTabSz="914400" fontAlgn="base">
              <a:spcBef>
                <a:spcPct val="0"/>
              </a:spcBef>
              <a:spcAft>
                <a:spcPct val="0"/>
              </a:spcAft>
              <a:defRPr/>
            </a:pPr>
            <a:endParaRPr lang="en-US" sz="2000">
              <a:solidFill>
                <a:srgbClr val="EAE8E2"/>
              </a:solidFill>
              <a:latin typeface="Arial"/>
              <a:ea typeface="ＭＳ Ｐゴシック" charset="0"/>
              <a:cs typeface="Arial"/>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charset="0"/>
                <a:cs typeface="Arial"/>
              </a:rPr>
              <a:t>457</a:t>
            </a: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800" b="1">
                <a:solidFill>
                  <a:srgbClr val="FFFFFF"/>
                </a:solidFill>
                <a:latin typeface="Arial"/>
                <a:ea typeface="ＭＳ Ｐゴシック" charset="0"/>
                <a:cs typeface="Arial"/>
              </a:rPr>
              <a:t>537</a:t>
            </a:r>
          </a:p>
        </p:txBody>
      </p:sp>
      <p:sp>
        <p:nvSpPr>
          <p:cNvPr id="32" name="Title 31"/>
          <p:cNvSpPr>
            <a:spLocks noGrp="1"/>
          </p:cNvSpPr>
          <p:nvPr>
            <p:ph type="title" idx="4294967295"/>
          </p:nvPr>
        </p:nvSpPr>
        <p:spPr>
          <a:xfrm>
            <a:off x="71438" y="0"/>
            <a:ext cx="1331912" cy="1341438"/>
          </a:xfrm>
        </p:spPr>
        <p:txBody>
          <a:bodyPr/>
          <a:lstStyle/>
          <a:p>
            <a:pPr algn="ctr">
              <a:defRPr/>
            </a:pPr>
            <a:r>
              <a:rPr lang="en-US" sz="3200" b="1" dirty="0">
                <a:latin typeface="Arial"/>
                <a:ea typeface="ＭＳ Ｐゴシック" charset="0"/>
                <a:cs typeface="Arial"/>
              </a:rPr>
              <a:t>Ezra 7–10</a:t>
            </a: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8433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8</a:t>
            </a:r>
          </a:p>
        </p:txBody>
      </p:sp>
    </p:spTree>
    <p:extLst>
      <p:ext uri="{BB962C8B-B14F-4D97-AF65-F5344CB8AC3E}">
        <p14:creationId xmlns:p14="http://schemas.microsoft.com/office/powerpoint/2010/main" val="2472659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a:effectLst>
                  <a:glow rad="228600">
                    <a:schemeClr val="tx1"/>
                  </a:glow>
                </a:effectLst>
              </a:rPr>
              <a:t>Leadership for Revival (Ezra 8:15-20)</a:t>
            </a: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588929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delivers us from our bondage to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him.</a:t>
            </a: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a:solidFill>
                  <a:srgbClr val="FFFFFF"/>
                </a:solidFill>
              </a:rPr>
              <a:t>Main Idea to Apply Ezra</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3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en-US" sz="4000" b="1">
                <a:latin typeface="Helvetica" charset="0"/>
                <a:ea typeface="Osaka" charset="0"/>
                <a:cs typeface="Osaka" charset="0"/>
              </a:rPr>
              <a:t>Ezra proclaims </a:t>
            </a:r>
            <a:br>
              <a:rPr lang="en-US" sz="4000" b="1">
                <a:latin typeface="Helvetica" charset="0"/>
                <a:ea typeface="Osaka" charset="0"/>
                <a:cs typeface="Osaka" charset="0"/>
              </a:rPr>
            </a:br>
            <a:r>
              <a:rPr lang="en-US" sz="4000" b="1">
                <a:latin typeface="Helvetica" charset="0"/>
                <a:ea typeface="Osaka" charset="0"/>
                <a:cs typeface="Osaka" charset="0"/>
              </a:rPr>
              <a:t>a fast </a:t>
            </a:r>
            <a:br>
              <a:rPr lang="en-US" sz="4000" b="1">
                <a:latin typeface="Helvetica" charset="0"/>
                <a:ea typeface="Osaka" charset="0"/>
                <a:cs typeface="Osaka" charset="0"/>
              </a:rPr>
            </a:br>
            <a:r>
              <a:rPr lang="en-US" sz="4000" b="1">
                <a:latin typeface="Helvetica" charset="0"/>
                <a:ea typeface="Osaka" charset="0"/>
                <a:cs typeface="Osaka" charset="0"/>
              </a:rPr>
              <a:t>(Ezra 8:21)</a:t>
            </a:r>
          </a:p>
        </p:txBody>
      </p:sp>
    </p:spTree>
    <p:extLst>
      <p:ext uri="{BB962C8B-B14F-4D97-AF65-F5344CB8AC3E}">
        <p14:creationId xmlns:p14="http://schemas.microsoft.com/office/powerpoint/2010/main" val="1169093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9</a:t>
            </a:r>
          </a:p>
        </p:txBody>
      </p:sp>
    </p:spTree>
    <p:extLst>
      <p:ext uri="{BB962C8B-B14F-4D97-AF65-F5344CB8AC3E}">
        <p14:creationId xmlns:p14="http://schemas.microsoft.com/office/powerpoint/2010/main" val="1031512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en-US" b="1">
                <a:effectLst>
                  <a:glow rad="228600">
                    <a:schemeClr val="tx1"/>
                  </a:glow>
                </a:effectLst>
              </a:rPr>
              <a:t>Internal Opposition (Ezra 9)</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9311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Ezra 10</a:t>
            </a:r>
          </a:p>
        </p:txBody>
      </p:sp>
    </p:spTree>
    <p:extLst>
      <p:ext uri="{BB962C8B-B14F-4D97-AF65-F5344CB8AC3E}">
        <p14:creationId xmlns:p14="http://schemas.microsoft.com/office/powerpoint/2010/main" val="1839067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en-US" sz="4000" b="1">
                <a:effectLst>
                  <a:glow rad="228600">
                    <a:schemeClr val="tx1"/>
                  </a:glow>
                </a:effectLst>
              </a:rPr>
              <a:t>Public Confession of Sin (Ezra 10)</a:t>
            </a:r>
          </a:p>
        </p:txBody>
      </p:sp>
    </p:spTree>
    <p:extLst>
      <p:ext uri="{BB962C8B-B14F-4D97-AF65-F5344CB8AC3E}">
        <p14:creationId xmlns:p14="http://schemas.microsoft.com/office/powerpoint/2010/main" val="2560987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en-US" altLang="zh-CN" sz="3600" b="1">
                <a:solidFill>
                  <a:schemeClr val="bg1"/>
                </a:solidFill>
                <a:latin typeface="Arial Black" charset="0"/>
                <a:ea typeface="ＭＳ Ｐゴシック" charset="0"/>
                <a:cs typeface="Times New Roman" charset="0"/>
              </a:rPr>
              <a:t>God Approved Divorce under Ezra?</a:t>
            </a:r>
            <a:endParaRPr lang="en-US" sz="3600" b="1">
              <a:solidFill>
                <a:schemeClr val="bg1"/>
              </a:solidFill>
              <a:latin typeface="Arial Black" charset="0"/>
              <a:ea typeface="ＭＳ Ｐゴシック" charset="0"/>
              <a:cs typeface="Times New Roman"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294</a:t>
            </a: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lnSpc>
                <a:spcPct val="90000"/>
              </a:lnSpc>
              <a:spcBef>
                <a:spcPct val="20000"/>
              </a:spcBef>
              <a:spcAft>
                <a:spcPct val="0"/>
              </a:spcAft>
              <a:buClr>
                <a:srgbClr val="000000"/>
              </a:buClr>
              <a:buFont typeface="Arial" charset="0"/>
              <a:buChar char="•"/>
            </a:pPr>
            <a:r>
              <a:rPr lang="en-US" altLang="zh-CN" sz="2400" b="1" dirty="0">
                <a:solidFill>
                  <a:srgbClr val="000000"/>
                </a:solidFill>
                <a:latin typeface="Arial Narrow" charset="0"/>
                <a:ea typeface="ＭＳ Ｐゴシック" charset="0"/>
                <a:cs typeface="Times New Roman" charset="0"/>
              </a:rPr>
              <a:t>The text </a:t>
            </a:r>
            <a:r>
              <a:rPr lang="en-US" altLang="zh-CN" sz="2400" b="1" dirty="0" err="1">
                <a:solidFill>
                  <a:srgbClr val="000000"/>
                </a:solidFill>
                <a:latin typeface="Arial Narrow" charset="0"/>
                <a:ea typeface="ＭＳ Ｐゴシック" charset="0"/>
                <a:cs typeface="Times New Roman" charset="0"/>
              </a:rPr>
              <a:t>doesn</a:t>
            </a:r>
            <a:r>
              <a:rPr lang="uk-UA" altLang="zh-CN" sz="2400" b="1" dirty="0">
                <a:solidFill>
                  <a:srgbClr val="000000"/>
                </a:solidFill>
                <a:latin typeface="Arial Narrow" charset="0"/>
                <a:ea typeface="ＭＳ Ｐゴシック" charset="0"/>
                <a:cs typeface="Times New Roman" charset="0"/>
              </a:rPr>
              <a:t>'</a:t>
            </a:r>
            <a:r>
              <a:rPr lang="en-US" altLang="zh-CN" sz="2400" b="1" dirty="0">
                <a:solidFill>
                  <a:srgbClr val="000000"/>
                </a:solidFill>
                <a:latin typeface="Arial Narrow" charset="0"/>
                <a:ea typeface="ＭＳ Ｐゴシック" charset="0"/>
                <a:cs typeface="Times New Roman" charset="0"/>
              </a:rPr>
              <a:t>t specifically say that God approved of divorce.  One solution could have been for the 113 men to leave the community with their families.  However, for the sake of argument, the other reasons below are offered… </a:t>
            </a:r>
          </a:p>
          <a:p>
            <a:pPr marL="457200" indent="-457200" defTabSz="914400" fontAlgn="base">
              <a:lnSpc>
                <a:spcPct val="90000"/>
              </a:lnSpc>
              <a:spcBef>
                <a:spcPct val="20000"/>
              </a:spcBef>
              <a:spcAft>
                <a:spcPct val="0"/>
              </a:spcAft>
              <a:buClr>
                <a:srgbClr val="000000"/>
              </a:buClr>
              <a:buFont typeface="Arial" charset="0"/>
              <a:buChar char="•"/>
            </a:pPr>
            <a:r>
              <a:rPr lang="en-US" altLang="zh-CN" sz="2400" b="1" dirty="0">
                <a:solidFill>
                  <a:srgbClr val="000000"/>
                </a:solidFill>
                <a:latin typeface="Arial Narrow" charset="0"/>
                <a:ea typeface="ＭＳ Ｐゴシック" charset="0"/>
                <a:cs typeface="Times New Roman" charset="0"/>
              </a:rPr>
              <a:t>The account serves to illustrate that maintaining the purity of the covenant people of God was more important than even keeping some individual families intact.  </a:t>
            </a:r>
          </a:p>
          <a:p>
            <a:pPr marL="457200" indent="-457200" defTabSz="914400" fontAlgn="base">
              <a:lnSpc>
                <a:spcPct val="90000"/>
              </a:lnSpc>
              <a:spcBef>
                <a:spcPct val="20000"/>
              </a:spcBef>
              <a:spcAft>
                <a:spcPct val="0"/>
              </a:spcAft>
              <a:buClr>
                <a:srgbClr val="000000"/>
              </a:buClr>
              <a:buFont typeface="Arial" charset="0"/>
              <a:buChar char="•"/>
            </a:pPr>
            <a:r>
              <a:rPr lang="en-US" altLang="zh-CN" sz="2400" b="1" dirty="0">
                <a:solidFill>
                  <a:srgbClr val="000000"/>
                </a:solidFill>
                <a:latin typeface="Arial Narrow" charset="0"/>
                <a:ea typeface="ＭＳ Ｐゴシック" charset="0"/>
                <a:cs typeface="Times New Roman" charset="0"/>
              </a:rPr>
              <a:t>Although 113 men may seem to be a small number, since this included leaders of the people, the intermarriage was certainly going to spread further to all the common people as had happened in the Jewish community in Egypt &amp; the kingdom of Israel to the north.</a:t>
            </a:r>
            <a:endParaRPr lang="en-US" sz="2400" b="1" dirty="0">
              <a:solidFill>
                <a:srgbClr val="000000"/>
              </a:solidFill>
              <a:latin typeface="Arial Narrow" charset="0"/>
              <a:ea typeface="ＭＳ Ｐゴシック" charset="0"/>
              <a:cs typeface="Times New Roman"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buClr>
                <a:srgbClr val="A7C1CB"/>
              </a:buClr>
              <a:buSzPct val="80000"/>
              <a:buFont typeface="Wingdings" charset="0"/>
              <a:buNone/>
            </a:pPr>
            <a:r>
              <a:rPr lang="en-US" altLang="zh-CN" sz="2400" b="1" i="1" dirty="0">
                <a:solidFill>
                  <a:srgbClr val="FFFFFF"/>
                </a:solidFill>
                <a:latin typeface="Arial Narrow" charset="0"/>
                <a:ea typeface="ＭＳ Ｐゴシック" charset="0"/>
                <a:cs typeface="Times New Roman" charset="0"/>
              </a:rPr>
              <a:t>Issue: How could God approve of divorce here when He elsewhere disapproves of it and even says clearly, </a:t>
            </a:r>
            <a:r>
              <a:rPr lang="ru-RU" altLang="zh-CN" sz="2400" b="1" i="1" dirty="0">
                <a:solidFill>
                  <a:srgbClr val="FFFFFF"/>
                </a:solidFill>
                <a:latin typeface="Arial Narrow" charset="0"/>
                <a:ea typeface="ＭＳ Ｐゴシック" charset="0"/>
                <a:cs typeface="Times New Roman" charset="0"/>
              </a:rPr>
              <a:t>"</a:t>
            </a:r>
            <a:r>
              <a:rPr lang="en-US" altLang="zh-CN" sz="2400" b="1" i="1" dirty="0">
                <a:solidFill>
                  <a:srgbClr val="FFFFFF"/>
                </a:solidFill>
                <a:latin typeface="Arial Narrow" charset="0"/>
                <a:ea typeface="ＭＳ Ｐゴシック" charset="0"/>
                <a:cs typeface="Times New Roman" charset="0"/>
              </a:rPr>
              <a:t>I hate divorce</a:t>
            </a:r>
            <a:r>
              <a:rPr lang="ru-RU" altLang="zh-CN" sz="2400" b="1" i="1" dirty="0">
                <a:solidFill>
                  <a:srgbClr val="FFFFFF"/>
                </a:solidFill>
                <a:latin typeface="Arial Narrow" charset="0"/>
                <a:ea typeface="ＭＳ Ｐゴシック" charset="0"/>
                <a:cs typeface="Times New Roman" charset="0"/>
              </a:rPr>
              <a:t>"</a:t>
            </a:r>
            <a:r>
              <a:rPr lang="en-US" altLang="zh-CN" sz="2400" b="1" i="1" dirty="0">
                <a:solidFill>
                  <a:srgbClr val="FFFFFF"/>
                </a:solidFill>
                <a:latin typeface="Arial Narrow" charset="0"/>
                <a:ea typeface="ＭＳ Ｐゴシック" charset="0"/>
                <a:cs typeface="Times New Roman" charset="0"/>
              </a:rPr>
              <a:t> (Mal. 2:16; cf. Matt. 19:8)?</a:t>
            </a:r>
            <a:endParaRPr lang="en-US" sz="2400" b="1" dirty="0">
              <a:solidFill>
                <a:srgbClr val="FFFFFF"/>
              </a:solidFill>
              <a:latin typeface="Arial Narrow" charset="0"/>
              <a:ea typeface="ＭＳ Ｐゴシック" charset="0"/>
              <a:cs typeface="Times New Roman" charset="0"/>
            </a:endParaRPr>
          </a:p>
        </p:txBody>
      </p:sp>
    </p:spTree>
    <p:extLst>
      <p:ext uri="{BB962C8B-B14F-4D97-AF65-F5344CB8AC3E}">
        <p14:creationId xmlns:p14="http://schemas.microsoft.com/office/powerpoint/2010/main" val="2550824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anim calcmode="lin" valueType="num">
                                      <p:cBhvr additive="base">
                                        <p:cTn id="7" dur="500" fill="hold"/>
                                        <p:tgtEl>
                                          <p:spTgt spid="317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0">
                                            <p:txEl>
                                              <p:pRg st="1" end="1"/>
                                            </p:txEl>
                                          </p:spTgt>
                                        </p:tgtEl>
                                        <p:attrNameLst>
                                          <p:attrName>style.visibility</p:attrName>
                                        </p:attrNameLst>
                                      </p:cBhvr>
                                      <p:to>
                                        <p:strVal val="visible"/>
                                      </p:to>
                                    </p:set>
                                    <p:anim calcmode="lin" valueType="num">
                                      <p:cBhvr additive="base">
                                        <p:cTn id="13" dur="500" fill="hold"/>
                                        <p:tgtEl>
                                          <p:spTgt spid="317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0">
                                            <p:txEl>
                                              <p:pRg st="2" end="2"/>
                                            </p:txEl>
                                          </p:spTgt>
                                        </p:tgtEl>
                                        <p:attrNameLst>
                                          <p:attrName>style.visibility</p:attrName>
                                        </p:attrNameLst>
                                      </p:cBhvr>
                                      <p:to>
                                        <p:strVal val="visible"/>
                                      </p:to>
                                    </p:set>
                                    <p:anim calcmode="lin" valueType="num">
                                      <p:cBhvr additive="base">
                                        <p:cTn id="19" dur="500" fill="hold"/>
                                        <p:tgtEl>
                                          <p:spTgt spid="317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44624"/>
            <a:ext cx="9144000" cy="936104"/>
          </a:xfrm>
        </p:spPr>
        <p:txBody>
          <a:bodyPr/>
          <a:lstStyle/>
          <a:p>
            <a:pPr algn="ctr">
              <a:defRPr/>
            </a:pPr>
            <a:r>
              <a:rPr lang="en-US" sz="2800" b="1" dirty="0">
                <a:solidFill>
                  <a:srgbClr val="FFFFFF"/>
                </a:solidFill>
                <a:latin typeface="Arial" charset="0"/>
                <a:ea typeface="ＭＳ Ｐゴシック" charset="0"/>
                <a:cs typeface="Arial" charset="0"/>
              </a:rPr>
              <a:t>This small beginning led to the first century AD restoration of Jerusalem</a:t>
            </a: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3703590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501913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Times New Roman"/>
                <a:ea typeface="ＭＳ Ｐゴシック" charset="0"/>
                <a:cs typeface="Times New Roman"/>
              </a:rPr>
              <a:t>God knows how horrible slavery to false gods is for us.</a:t>
            </a: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srgbClr val="000000"/>
                </a:solidFill>
                <a:latin typeface="Times New Roman"/>
                <a:ea typeface="ＭＳ Ｐゴシック" charset="0"/>
                <a:cs typeface="Times New Roman"/>
              </a:rPr>
              <a:t>Breaking free</a:t>
            </a:r>
          </a:p>
        </p:txBody>
      </p:sp>
    </p:spTree>
    <p:extLst>
      <p:ext uri="{BB962C8B-B14F-4D97-AF65-F5344CB8AC3E}">
        <p14:creationId xmlns:p14="http://schemas.microsoft.com/office/powerpoint/2010/main" val="29145306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en-US" b="1">
                <a:effectLst>
                  <a:glow rad="228600">
                    <a:schemeClr val="tx1"/>
                  </a:glow>
                </a:effectLst>
              </a:rPr>
              <a:t>Israel messed up.</a:t>
            </a: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a:solidFill>
                  <a:srgbClr val="FFFFFF"/>
                </a:solidFill>
                <a:effectLst>
                  <a:glow rad="228600">
                    <a:srgbClr val="000000"/>
                  </a:glow>
                </a:effectLst>
              </a:rPr>
              <a:t>The Jews needed restoration.</a:t>
            </a: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a:solidFill>
                  <a:srgbClr val="FFFFFF"/>
                </a:solidFill>
                <a:effectLst>
                  <a:glow rad="228600">
                    <a:srgbClr val="000000"/>
                  </a:glow>
                </a:effectLst>
              </a:rPr>
              <a:t>Only God could restore them.</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1296144"/>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859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8280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08112"/>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36512" y="1988841"/>
            <a:ext cx="9144000" cy="79208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“THE WORSHIP EVOLUTION”</a:t>
            </a:r>
          </a:p>
        </p:txBody>
      </p:sp>
      <p:sp>
        <p:nvSpPr>
          <p:cNvPr id="900098" name="Rectangle 2"/>
          <p:cNvSpPr>
            <a:spLocks noGrp="1" noChangeArrowheads="1"/>
          </p:cNvSpPr>
          <p:nvPr>
            <p:ph type="ctrTitle"/>
          </p:nvPr>
        </p:nvSpPr>
        <p:spPr>
          <a:xfrm>
            <a:off x="13056" y="0"/>
            <a:ext cx="9144000" cy="20161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 you need to be restored from your slavery to sin?</a:t>
            </a: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ADAPTED FROM EDGAR WINTER</a:t>
            </a: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107503"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True Worship,</a:t>
            </a:r>
            <a:b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Purity &amp; Transparency,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Prudence &amp; Dignity</a:t>
            </a: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855831"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Dependence on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His Favor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with a Grateful Heart</a:t>
            </a: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4786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Service</a:t>
            </a: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16015"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Independence,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Personal Interests,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&amp; Change in Vision</a:t>
            </a: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156175"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Indisposition,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Self-Service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Self-Satisfaction</a:t>
            </a: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524328"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PHASE 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Idolatry,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Self-Worship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Ungrateful Heart</a:t>
            </a:r>
          </a:p>
        </p:txBody>
      </p:sp>
    </p:spTree>
    <p:extLst>
      <p:ext uri="{BB962C8B-B14F-4D97-AF65-F5344CB8AC3E}">
        <p14:creationId xmlns:p14="http://schemas.microsoft.com/office/powerpoint/2010/main" val="36597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God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us?</a:t>
            </a: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Ezra</a:t>
            </a: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transforms</a:t>
            </a: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00"/>
                </a:solidFill>
                <a:latin typeface="Helvetica Neue Black Condensed"/>
                <a:ea typeface="ＭＳ Ｐゴシック" charset="0"/>
                <a:cs typeface="Helvetica Neue Black Condensed"/>
              </a:rPr>
              <a:t>EXILES</a:t>
            </a:r>
            <a:endParaRPr lang="en-US" sz="4000" spc="-100" dirty="0">
              <a:solidFill>
                <a:srgbClr val="00000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WORSHIPPERS</a:t>
            </a:r>
            <a:endParaRPr lang="en-US" sz="4000" spc="-100" dirty="0">
              <a:solidFill>
                <a:srgbClr val="000090"/>
              </a:solidFill>
              <a:latin typeface="Helvetica Neue Black Condensed"/>
              <a:ea typeface="ＭＳ Ｐゴシック" charset="0"/>
              <a:cs typeface="Helvetica Neue Black Condensed"/>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sz="5400" spc="-100" dirty="0">
                <a:solidFill>
                  <a:srgbClr val="000000"/>
                </a:solidFill>
                <a:latin typeface="Helvetica Neue Black Condensed"/>
                <a:ea typeface="ＭＳ Ｐゴシック" charset="0"/>
                <a:cs typeface="Helvetica Neue Black Condensed"/>
              </a:rPr>
              <a:t>INTO</a:t>
            </a: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3335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delivered the Jewish exiles to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him.</a:t>
            </a: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Book of Ezra</a:t>
            </a:r>
          </a:p>
        </p:txBody>
      </p:sp>
    </p:spTree>
    <p:extLst>
      <p:ext uri="{BB962C8B-B14F-4D97-AF65-F5344CB8AC3E}">
        <p14:creationId xmlns:p14="http://schemas.microsoft.com/office/powerpoint/2010/main" val="399850605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en-US" b="1" dirty="0">
                <a:solidFill>
                  <a:schemeClr val="tx1"/>
                </a:solidFill>
                <a:latin typeface="Arial"/>
                <a:ea typeface="+mj-ea"/>
                <a:cs typeface="Arial"/>
              </a:rPr>
              <a:t>Summary Statement</a:t>
            </a: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289</a:t>
            </a: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spcBef>
                <a:spcPct val="20000"/>
              </a:spcBef>
              <a:spcAft>
                <a:spcPct val="0"/>
              </a:spcAft>
              <a:buClr>
                <a:srgbClr val="A7C1CB"/>
              </a:buClr>
              <a:buSzPct val="80000"/>
              <a:buFont typeface="Wingdings" charset="0"/>
              <a:buNone/>
            </a:pPr>
            <a:r>
              <a:rPr lang="en-US" altLang="zh-CN" sz="3200" b="1" i="1" dirty="0">
                <a:solidFill>
                  <a:srgbClr val="FFFF00"/>
                </a:solidFill>
                <a:latin typeface="Arial" charset="0"/>
                <a:ea typeface="ＭＳ Ｐゴシック" charset="0"/>
                <a:cs typeface="Times New Roman" charset="0"/>
              </a:rPr>
              <a:t>The</a:t>
            </a:r>
            <a:r>
              <a:rPr lang="en-US" altLang="zh-CN" sz="3200" b="1" dirty="0">
                <a:solidFill>
                  <a:srgbClr val="FFFF00"/>
                </a:solidFill>
                <a:latin typeface="Arial" charset="0"/>
                <a:ea typeface="ＭＳ Ｐゴシック" charset="0"/>
                <a:cs typeface="Times New Roman" charset="0"/>
              </a:rPr>
              <a:t> </a:t>
            </a:r>
            <a:r>
              <a:rPr lang="en-US" altLang="zh-CN" sz="3200" b="1" i="1" dirty="0">
                <a:solidFill>
                  <a:srgbClr val="FFFF00"/>
                </a:solidFill>
                <a:latin typeface="Arial" charset="0"/>
                <a:ea typeface="ＭＳ Ｐゴシック" charset="0"/>
                <a:cs typeface="Times New Roman" charset="0"/>
              </a:rPr>
              <a:t>restorations of the temple and people</a:t>
            </a:r>
            <a:r>
              <a:rPr lang="en-US" altLang="zh-CN" sz="3200" b="1" dirty="0">
                <a:solidFill>
                  <a:srgbClr val="FFFF00"/>
                </a:solidFill>
                <a:latin typeface="Arial" charset="0"/>
                <a:ea typeface="ＭＳ Ｐゴシック" charset="0"/>
                <a:cs typeface="Times New Roman" charset="0"/>
              </a:rPr>
              <a:t> </a:t>
            </a:r>
            <a:r>
              <a:rPr lang="en-US" altLang="zh-CN" sz="3200" b="1" dirty="0">
                <a:solidFill>
                  <a:srgbClr val="FFFFFF"/>
                </a:solidFill>
                <a:latin typeface="Arial" charset="0"/>
                <a:ea typeface="ＭＳ Ｐゴシック" charset="0"/>
                <a:cs typeface="Times New Roman" charset="0"/>
              </a:rPr>
              <a:t>to the land under Zerubbabel and Ezra record God</a:t>
            </a:r>
            <a:r>
              <a:rPr lang="uk-UA" altLang="zh-CN" sz="3200" b="1" dirty="0">
                <a:solidFill>
                  <a:srgbClr val="FFFFFF"/>
                </a:solidFill>
                <a:latin typeface="Arial" charset="0"/>
                <a:ea typeface="ＭＳ Ｐゴシック" charset="0"/>
                <a:cs typeface="Times New Roman" charset="0"/>
              </a:rPr>
              <a:t>'</a:t>
            </a:r>
            <a:r>
              <a:rPr lang="en-US" altLang="zh-CN" sz="3200" b="1" dirty="0">
                <a:solidFill>
                  <a:srgbClr val="FFFFFF"/>
                </a:solidFill>
                <a:latin typeface="Arial" charset="0"/>
                <a:ea typeface="ＭＳ Ｐゴシック" charset="0"/>
                <a:cs typeface="Times New Roman" charset="0"/>
              </a:rPr>
              <a:t>s faithfulness and mercy in fulfilling His promise of restoration </a:t>
            </a:r>
            <a:r>
              <a:rPr lang="en-US" altLang="zh-CN" sz="3200" b="1" i="1" dirty="0">
                <a:solidFill>
                  <a:srgbClr val="FFFF00"/>
                </a:solidFill>
                <a:latin typeface="Arial" charset="0"/>
                <a:ea typeface="ＭＳ Ｐゴシック" charset="0"/>
                <a:cs typeface="Times New Roman" charset="0"/>
              </a:rPr>
              <a:t>to</a:t>
            </a:r>
            <a:r>
              <a:rPr lang="en-US" altLang="zh-CN" sz="3200" b="1" dirty="0">
                <a:solidFill>
                  <a:srgbClr val="FFFF00"/>
                </a:solidFill>
                <a:latin typeface="Arial" charset="0"/>
                <a:ea typeface="ＭＳ Ｐゴシック" charset="0"/>
                <a:cs typeface="Times New Roman" charset="0"/>
              </a:rPr>
              <a:t> </a:t>
            </a:r>
            <a:r>
              <a:rPr lang="en-US" altLang="zh-CN" sz="3200" b="1" i="1" dirty="0">
                <a:solidFill>
                  <a:srgbClr val="FFFF00"/>
                </a:solidFill>
                <a:latin typeface="Arial" charset="0"/>
                <a:ea typeface="ＭＳ Ｐゴシック" charset="0"/>
                <a:cs typeface="Times New Roman" charset="0"/>
              </a:rPr>
              <a:t>encourage the remnant in true temple worship</a:t>
            </a:r>
            <a:r>
              <a:rPr lang="en-US" altLang="zh-CN" sz="3200" b="1" dirty="0">
                <a:solidFill>
                  <a:srgbClr val="FFFFFF"/>
                </a:solidFill>
                <a:latin typeface="Arial" charset="0"/>
                <a:ea typeface="ＭＳ Ｐゴシック" charset="0"/>
                <a:cs typeface="Times New Roman" charset="0"/>
              </a:rPr>
              <a:t> and covenant obedience.</a:t>
            </a:r>
            <a:endParaRPr lang="en-US" altLang="zh-CN" sz="3200" dirty="0">
              <a:solidFill>
                <a:srgbClr val="FFFFFF"/>
              </a:solidFill>
              <a:latin typeface="Arial" charset="0"/>
              <a:ea typeface="ＭＳ Ｐゴシック" charset="0"/>
              <a:cs typeface="Times New Roman" charset="0"/>
            </a:endParaRPr>
          </a:p>
          <a:p>
            <a:pPr marL="342900" indent="-342900" defTabSz="914400" fontAlgn="base">
              <a:spcBef>
                <a:spcPct val="20000"/>
              </a:spcBef>
              <a:spcAft>
                <a:spcPct val="0"/>
              </a:spcAft>
              <a:buClr>
                <a:srgbClr val="A7C1CB"/>
              </a:buClr>
              <a:buSzPct val="80000"/>
              <a:buFont typeface="Wingdings" charset="0"/>
              <a:buChar char="Ü"/>
            </a:pPr>
            <a:endParaRPr lang="en-US" sz="3200" dirty="0">
              <a:solidFill>
                <a:srgbClr val="FFFFFF"/>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1683924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delivers us from our </a:t>
            </a:r>
            <a:r>
              <a:rPr lang="en-US" sz="4800" b="1" dirty="0">
                <a:solidFill>
                  <a:srgbClr val="FFFF00"/>
                </a:solidFill>
                <a:effectLst>
                  <a:glow rad="127000">
                    <a:schemeClr val="tx1"/>
                  </a:glow>
                </a:effectLst>
                <a:latin typeface="Arial" charset="0"/>
                <a:ea typeface="ＭＳ Ｐゴシック" charset="0"/>
                <a:cs typeface="ＭＳ Ｐゴシック" charset="0"/>
              </a:rPr>
              <a:t>bondage</a:t>
            </a:r>
            <a:r>
              <a:rPr lang="en-US" sz="4800" b="1" dirty="0">
                <a:effectLst>
                  <a:glow rad="127000">
                    <a:schemeClr val="tx1"/>
                  </a:glow>
                </a:effectLst>
                <a:latin typeface="Arial" charset="0"/>
                <a:ea typeface="ＭＳ Ｐゴシック" charset="0"/>
                <a:cs typeface="ＭＳ Ｐゴシック" charset="0"/>
              </a:rPr>
              <a:t> to worship him.</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Ezra for Us</a:t>
            </a:r>
          </a:p>
        </p:txBody>
      </p:sp>
    </p:spTree>
    <p:extLst>
      <p:ext uri="{BB962C8B-B14F-4D97-AF65-F5344CB8AC3E}">
        <p14:creationId xmlns:p14="http://schemas.microsoft.com/office/powerpoint/2010/main" val="3533328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My Journey in Worship </a:t>
            </a:r>
          </a:p>
        </p:txBody>
      </p:sp>
    </p:spTree>
    <p:extLst>
      <p:ext uri="{BB962C8B-B14F-4D97-AF65-F5344CB8AC3E}">
        <p14:creationId xmlns:p14="http://schemas.microsoft.com/office/powerpoint/2010/main" val="244691064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would change in your life if your chief reason to live were to worship? </a:t>
            </a:r>
          </a:p>
        </p:txBody>
      </p:sp>
    </p:spTree>
    <p:extLst>
      <p:ext uri="{BB962C8B-B14F-4D97-AF65-F5344CB8AC3E}">
        <p14:creationId xmlns:p14="http://schemas.microsoft.com/office/powerpoint/2010/main" val="14152048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en-US" b="1">
                <a:solidFill>
                  <a:srgbClr val="FFFFFF"/>
                </a:solidFill>
                <a:effectLst>
                  <a:glow rad="228600">
                    <a:schemeClr val="tx1"/>
                  </a:glow>
                </a:effectLst>
                <a:latin typeface="Arial Black" pitchFamily="-111" charset="0"/>
                <a:ea typeface="+mj-ea"/>
                <a:cs typeface="+mj-cs"/>
              </a:rPr>
              <a:t>Application</a:t>
            </a: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en-US" altLang="zh-CN" sz="4400" b="1">
                <a:solidFill>
                  <a:srgbClr val="FFFFFF"/>
                </a:solidFill>
                <a:effectLst>
                  <a:glow rad="228600">
                    <a:schemeClr val="tx1"/>
                  </a:glow>
                </a:effectLst>
                <a:latin typeface="Arial" charset="0"/>
                <a:ea typeface="ＭＳ Ｐゴシック" charset="0"/>
                <a:cs typeface="Arial" charset="0"/>
              </a:rPr>
              <a:t>Restoration to God for the repentant believer requires </a:t>
            </a:r>
            <a:r>
              <a:rPr lang="en-US" altLang="zh-CN" sz="4400" b="1" i="1">
                <a:solidFill>
                  <a:srgbClr val="FFFF00"/>
                </a:solidFill>
                <a:effectLst>
                  <a:glow rad="228600">
                    <a:schemeClr val="tx1"/>
                  </a:glow>
                </a:effectLst>
                <a:latin typeface="Arial" charset="0"/>
                <a:ea typeface="ＭＳ Ｐゴシック" charset="0"/>
                <a:cs typeface="Arial" charset="0"/>
              </a:rPr>
              <a:t>action</a:t>
            </a:r>
            <a:r>
              <a:rPr lang="en-US" altLang="zh-CN" sz="4400" b="1" i="1">
                <a:solidFill>
                  <a:srgbClr val="FFFFFF"/>
                </a:solidFill>
                <a:effectLst>
                  <a:glow rad="228600">
                    <a:schemeClr val="tx1"/>
                  </a:glow>
                </a:effectLst>
                <a:latin typeface="Arial" charset="0"/>
                <a:ea typeface="ＭＳ Ｐゴシック" charset="0"/>
                <a:cs typeface="Arial" charset="0"/>
              </a:rPr>
              <a:t>.</a:t>
            </a: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289</a:t>
            </a:r>
          </a:p>
        </p:txBody>
      </p:sp>
    </p:spTree>
    <p:extLst>
      <p:ext uri="{BB962C8B-B14F-4D97-AF65-F5344CB8AC3E}">
        <p14:creationId xmlns:p14="http://schemas.microsoft.com/office/powerpoint/2010/main" val="25385743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485184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63495"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dirty="0">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eaLnBrk="0" fontAlgn="base" hangingPunct="0">
              <a:spcBef>
                <a:spcPct val="0"/>
              </a:spcBef>
              <a:spcAft>
                <a:spcPct val="0"/>
              </a:spcAft>
              <a:defRPr/>
            </a:pP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This entire land will become a desolate wasteland. Israel and her neighboring lands will serve the king of Babylon for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a:t>
            </a:r>
            <a:r>
              <a:rPr lang="en-US" sz="2400" b="1" baseline="30000" dirty="0">
                <a:solidFill>
                  <a:srgbClr val="FFFFFF"/>
                </a:solidFill>
                <a:latin typeface="Arial"/>
                <a:ea typeface="Osaka"/>
                <a:cs typeface="Arial"/>
              </a:rPr>
              <a:t>12</a:t>
            </a:r>
            <a:r>
              <a:rPr lang="en-US" sz="2400" b="1" dirty="0">
                <a:solidFill>
                  <a:srgbClr val="FFFFFF"/>
                </a:solidFill>
                <a:latin typeface="Arial"/>
                <a:ea typeface="Osaka"/>
                <a:cs typeface="Arial"/>
              </a:rPr>
              <a:t>Then, after the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of captivity are over, I will punish the king of Babylon and his people for their sins,</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says the L</a:t>
            </a:r>
            <a:r>
              <a:rPr lang="en-US" sz="2000" b="1" dirty="0">
                <a:solidFill>
                  <a:srgbClr val="FFFFFF"/>
                </a:solidFill>
                <a:latin typeface="Arial"/>
                <a:ea typeface="Osaka"/>
                <a:cs typeface="Arial"/>
              </a:rPr>
              <a:t>ORD</a:t>
            </a:r>
            <a:r>
              <a:rPr lang="en-US" sz="2400" b="1" dirty="0">
                <a:solidFill>
                  <a:srgbClr val="FFFFFF"/>
                </a:solidFill>
                <a:latin typeface="Arial"/>
                <a:ea typeface="Osaka"/>
                <a:cs typeface="Arial"/>
              </a:rPr>
              <a:t>. I will make the country of the Babylonians a wasteland forever</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(Jer. 25:11-12).</a:t>
            </a:r>
          </a:p>
        </p:txBody>
      </p:sp>
    </p:spTree>
    <p:extLst>
      <p:ext uri="{BB962C8B-B14F-4D97-AF65-F5344CB8AC3E}">
        <p14:creationId xmlns:p14="http://schemas.microsoft.com/office/powerpoint/2010/main" val="3797027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Exposition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3977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2400" b="1" dirty="0">
                <a:solidFill>
                  <a:srgbClr val="FFFFFF"/>
                </a:solidFill>
                <a:latin typeface="Arial"/>
                <a:ea typeface="Osaka"/>
                <a:cs typeface="Arial"/>
              </a:rPr>
              <a:t>295</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296</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Zechariah</a:t>
            </a: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3" y="510540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28638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5105400"/>
            <a:ext cx="12382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a:solidFill>
                  <a:srgbClr val="FFFFFF"/>
                </a:solidFill>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01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2808</TotalTime>
  <Words>5535</Words>
  <Application>Microsoft Macintosh PowerPoint</Application>
  <PresentationFormat>On-screen Show (4:3)</PresentationFormat>
  <Paragraphs>806</Paragraphs>
  <Slides>80</Slides>
  <Notes>74</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80</vt:i4>
      </vt:variant>
    </vt:vector>
  </HeadingPairs>
  <TitlesOfParts>
    <vt:vector size="110" baseType="lpstr">
      <vt:lpstr>B VAG Rounded Bold</vt:lpstr>
      <vt:lpstr>Chicago</vt:lpstr>
      <vt:lpstr>Kosher-Normal</vt:lpstr>
      <vt:lpstr>Arial</vt:lpstr>
      <vt:lpstr>Arial Black</vt:lpstr>
      <vt:lpstr>Arial Narrow</vt:lpstr>
      <vt:lpstr>Calibri</vt:lpstr>
      <vt:lpstr>Comic Sans MS</vt:lpstr>
      <vt:lpstr>Helvetica</vt:lpstr>
      <vt:lpstr>Helvetica Neue Black Condensed</vt:lpstr>
      <vt:lpstr>Impact</vt:lpstr>
      <vt:lpstr>Matura MT Script Capitals</vt:lpstr>
      <vt:lpstr>Monotype Sorts</vt:lpstr>
      <vt:lpstr>Tahoma</vt:lpstr>
      <vt:lpstr>Times</vt:lpstr>
      <vt:lpstr>Times New Roman</vt:lpstr>
      <vt:lpstr>Trebuchet MS</vt:lpstr>
      <vt:lpstr>Wingdings</vt:lpstr>
      <vt:lpstr>49_Blank Presentation</vt:lpstr>
      <vt:lpstr>Bar Code</vt:lpstr>
      <vt:lpstr>1_Crumple</vt:lpstr>
      <vt:lpstr>3_untitled 3</vt:lpstr>
      <vt:lpstr>untitled 3</vt:lpstr>
      <vt:lpstr>Blank Presentation</vt:lpstr>
      <vt:lpstr>Construction</vt:lpstr>
      <vt:lpstr>1_Default Design</vt:lpstr>
      <vt:lpstr>1_untitled 3</vt:lpstr>
      <vt:lpstr>White</vt:lpstr>
      <vt:lpstr>Project Overview (Standard)</vt:lpstr>
      <vt:lpstr>50_Blank Presentation</vt:lpstr>
      <vt:lpstr>Be Worshipful</vt:lpstr>
      <vt:lpstr>Yellow Pages</vt:lpstr>
      <vt:lpstr>Why church?</vt:lpstr>
      <vt:lpstr>Why church?</vt:lpstr>
      <vt:lpstr>Why does God restore us?</vt:lpstr>
      <vt:lpstr>God delivers us from our bondage to worship him.</vt:lpstr>
      <vt:lpstr>Israel messed up.</vt:lpstr>
      <vt:lpstr>Two 70-Year Exiles</vt:lpstr>
      <vt:lpstr>The Postexilic Era</vt:lpstr>
      <vt:lpstr>JUDAH IS PRESERVED!</vt:lpstr>
      <vt:lpstr>PowerPoint Presentation</vt:lpstr>
      <vt:lpstr>PowerPoint Presentation</vt:lpstr>
      <vt:lpstr>PowerPoint Presentation</vt:lpstr>
      <vt:lpstr>PowerPoint Presentation</vt:lpstr>
      <vt:lpstr>Let's Study Through Scripture</vt:lpstr>
      <vt:lpstr>Why does God restore us?</vt:lpstr>
      <vt:lpstr>I. God delivered the Jewish exiles to worship him.</vt:lpstr>
      <vt:lpstr>Slides on  Ezra 1</vt:lpstr>
      <vt:lpstr>PowerPoint Presentation</vt:lpstr>
      <vt:lpstr>PowerPoint Presentation</vt:lpstr>
      <vt:lpstr>PowerPoint Presentation</vt:lpstr>
      <vt:lpstr>PowerPoint Presentation</vt:lpstr>
      <vt:lpstr>PowerPoint Presentation</vt:lpstr>
      <vt:lpstr>Cyrus the Great Conquers Babylon </vt:lpstr>
      <vt:lpstr>Decree of Cyrus</vt:lpstr>
      <vt:lpstr>The Persian Empire</vt:lpstr>
      <vt:lpstr>But WHY  was a return to the land of Israel so important?</vt:lpstr>
      <vt:lpstr>Borders of the Land Promised to Abraham</vt:lpstr>
      <vt:lpstr>Bethlehem aerial from north</vt:lpstr>
      <vt:lpstr>Slides on  Ezra 2</vt:lpstr>
      <vt:lpstr>Chronology of the Captivity</vt:lpstr>
      <vt:lpstr>Chronology of the Captivity</vt:lpstr>
      <vt:lpstr>Chronology of Ezra-Nehemiah</vt:lpstr>
      <vt:lpstr>Ezra's Correlation with Esther</vt:lpstr>
      <vt:lpstr>Temple/People</vt:lpstr>
      <vt:lpstr>Zerubbabel's Temple The Bible Visual Resource Book, 95</vt:lpstr>
      <vt:lpstr>Characteristics</vt:lpstr>
      <vt:lpstr>Synthesis</vt:lpstr>
      <vt:lpstr>Ezra 1–6</vt:lpstr>
      <vt:lpstr>Slides on  Ezra 3</vt:lpstr>
      <vt:lpstr>The altar was rebuilt first (Ezra 3:1-6)</vt:lpstr>
      <vt:lpstr>Slides on  Ezra 4</vt:lpstr>
      <vt:lpstr>God's work was opposed (4:1-2)</vt:lpstr>
      <vt:lpstr>Opposition Timeline (Ezra 4)</vt:lpstr>
      <vt:lpstr>Slides on  Ezra 5</vt:lpstr>
      <vt:lpstr>God's work is always opposed</vt:lpstr>
      <vt:lpstr>Ezra's Correlation with Esther</vt:lpstr>
      <vt:lpstr>Slides on  Ezra 6</vt:lpstr>
      <vt:lpstr>Temple Completion in 516 BC (Ezra 6:15)</vt:lpstr>
      <vt:lpstr>Outline</vt:lpstr>
      <vt:lpstr>Slides on  Ezra 7</vt:lpstr>
      <vt:lpstr>Which is more important?</vt:lpstr>
      <vt:lpstr>Which is more important?</vt:lpstr>
      <vt:lpstr>Which is more important?</vt:lpstr>
      <vt:lpstr>Outline</vt:lpstr>
      <vt:lpstr>"For Ezra had devoted himself to the study and observance of the Law of the LORD, and to teaching its decrees and laws in Israel"  (Ezra 7:10 NIV).</vt:lpstr>
      <vt:lpstr>Ezra 7–10</vt:lpstr>
      <vt:lpstr>Slides on  Ezra 8</vt:lpstr>
      <vt:lpstr>Leadership for Revival (Ezra 8:15-20)</vt:lpstr>
      <vt:lpstr>Ezra proclaims  a fast  (Ezra 8:21)</vt:lpstr>
      <vt:lpstr>Slides on  Ezra 9</vt:lpstr>
      <vt:lpstr>Internal Opposition (Ezra 9)</vt:lpstr>
      <vt:lpstr>Slides on  Ezra 10</vt:lpstr>
      <vt:lpstr>Public Confession of Sin (Ezra 10)</vt:lpstr>
      <vt:lpstr>God Approved Divorce under Ezra?</vt:lpstr>
      <vt:lpstr>This small beginning led to the first century AD restoration of Jerusalem</vt:lpstr>
      <vt:lpstr>Why does God restore us?</vt:lpstr>
      <vt:lpstr>II. God delivers us from our bondage to worship him.</vt:lpstr>
      <vt:lpstr>God knows how horrible slavery to false gods is for us.</vt:lpstr>
      <vt:lpstr>Do you need to be restored from your slavery to sin?</vt:lpstr>
      <vt:lpstr>Why does God restore us?</vt:lpstr>
      <vt:lpstr>Main Idea of Ezra</vt:lpstr>
      <vt:lpstr>I. God delivered the Jewish exiles to worship him.</vt:lpstr>
      <vt:lpstr>Summary Statement</vt:lpstr>
      <vt:lpstr>II. God delivers us from our bondage to worship him.</vt:lpstr>
      <vt:lpstr>My Journey in Worship </vt:lpstr>
      <vt:lpstr>What would change in your life if your chief reason to live were to worship? </vt:lpstr>
      <vt:lpstr>Application</vt:lpstr>
      <vt:lpstr>Black</vt:lpstr>
      <vt:lpstr>Bible Exposition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161</cp:revision>
  <dcterms:created xsi:type="dcterms:W3CDTF">2014-08-02T06:39:19Z</dcterms:created>
  <dcterms:modified xsi:type="dcterms:W3CDTF">2021-11-22T10:23:21Z</dcterms:modified>
</cp:coreProperties>
</file>